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64"/>
  </p:notesMasterIdLst>
  <p:sldIdLst>
    <p:sldId id="292" r:id="rId2"/>
    <p:sldId id="293" r:id="rId3"/>
    <p:sldId id="295" r:id="rId4"/>
    <p:sldId id="296" r:id="rId5"/>
    <p:sldId id="298" r:id="rId6"/>
    <p:sldId id="299" r:id="rId7"/>
    <p:sldId id="336" r:id="rId8"/>
    <p:sldId id="338" r:id="rId9"/>
    <p:sldId id="335" r:id="rId10"/>
    <p:sldId id="302" r:id="rId11"/>
    <p:sldId id="307" r:id="rId12"/>
    <p:sldId id="316" r:id="rId13"/>
    <p:sldId id="306" r:id="rId14"/>
    <p:sldId id="309" r:id="rId15"/>
    <p:sldId id="315" r:id="rId16"/>
    <p:sldId id="311" r:id="rId17"/>
    <p:sldId id="310" r:id="rId18"/>
    <p:sldId id="312" r:id="rId19"/>
    <p:sldId id="313" r:id="rId20"/>
    <p:sldId id="314" r:id="rId21"/>
    <p:sldId id="339" r:id="rId22"/>
    <p:sldId id="340" r:id="rId23"/>
    <p:sldId id="319" r:id="rId24"/>
    <p:sldId id="321" r:id="rId25"/>
    <p:sldId id="318" r:id="rId26"/>
    <p:sldId id="320" r:id="rId27"/>
    <p:sldId id="322" r:id="rId28"/>
    <p:sldId id="326" r:id="rId29"/>
    <p:sldId id="337" r:id="rId30"/>
    <p:sldId id="364" r:id="rId31"/>
    <p:sldId id="324" r:id="rId32"/>
    <p:sldId id="325" r:id="rId33"/>
    <p:sldId id="327" r:id="rId34"/>
    <p:sldId id="328" r:id="rId35"/>
    <p:sldId id="329" r:id="rId36"/>
    <p:sldId id="332" r:id="rId37"/>
    <p:sldId id="365" r:id="rId38"/>
    <p:sldId id="361" r:id="rId39"/>
    <p:sldId id="362" r:id="rId40"/>
    <p:sldId id="366" r:id="rId41"/>
    <p:sldId id="363" r:id="rId42"/>
    <p:sldId id="367" r:id="rId43"/>
    <p:sldId id="341" r:id="rId44"/>
    <p:sldId id="342" r:id="rId45"/>
    <p:sldId id="343" r:id="rId46"/>
    <p:sldId id="344" r:id="rId47"/>
    <p:sldId id="345" r:id="rId48"/>
    <p:sldId id="346" r:id="rId49"/>
    <p:sldId id="347" r:id="rId50"/>
    <p:sldId id="348" r:id="rId51"/>
    <p:sldId id="349" r:id="rId52"/>
    <p:sldId id="350" r:id="rId53"/>
    <p:sldId id="351" r:id="rId54"/>
    <p:sldId id="352" r:id="rId55"/>
    <p:sldId id="353" r:id="rId56"/>
    <p:sldId id="354" r:id="rId57"/>
    <p:sldId id="355" r:id="rId58"/>
    <p:sldId id="356" r:id="rId59"/>
    <p:sldId id="357" r:id="rId60"/>
    <p:sldId id="358" r:id="rId61"/>
    <p:sldId id="359" r:id="rId62"/>
    <p:sldId id="360" r:id="rId63"/>
  </p:sldIdLst>
  <p:sldSz cx="9144000" cy="6858000" type="screen4x3"/>
  <p:notesSz cx="6858000" cy="9144000"/>
  <p:embeddedFontLst>
    <p:embeddedFont>
      <p:font typeface="Calibri" panose="020F0502020204030204" pitchFamily="34" charset="0"/>
      <p:regular r:id="rId65"/>
      <p:bold r:id="rId66"/>
      <p:italic r:id="rId67"/>
      <p:boldItalic r:id="rId68"/>
    </p:embeddedFont>
    <p:embeddedFont>
      <p:font typeface="Lato" panose="020F0502020204030203" pitchFamily="34" charset="0"/>
      <p:regular r:id="rId69"/>
      <p:bold r:id="rId70"/>
      <p:italic r:id="rId71"/>
      <p:boldItalic r:id="rId72"/>
    </p:embeddedFont>
    <p:embeddedFont>
      <p:font typeface="Nunito" pitchFamily="2" charset="0"/>
      <p:regular r:id="rId73"/>
      <p:bold r:id="rId74"/>
      <p:italic r:id="rId75"/>
      <p:boldItalic r:id="rId76"/>
    </p:embeddedFont>
    <p:embeddedFont>
      <p:font typeface="Nunito Sans" pitchFamily="2" charset="0"/>
      <p:regular r:id="rId77"/>
      <p:bold r:id="rId78"/>
      <p:italic r:id="rId79"/>
      <p:boldItalic r:id="rId80"/>
    </p:embeddedFont>
    <p:embeddedFont>
      <p:font typeface="Nunito Sans Light" pitchFamily="2" charset="0"/>
      <p:regular r:id="rId81"/>
      <p:italic r:id="rId82"/>
    </p:embeddedFont>
    <p:embeddedFont>
      <p:font typeface="Nunito Sans SemiBold" pitchFamily="2" charset="0"/>
      <p:bold r:id="rId83"/>
      <p:boldItalic r:id="rId84"/>
    </p:embeddedFont>
    <p:embeddedFont>
      <p:font typeface="Source Sans Pro" panose="020B0503030403020204" pitchFamily="34" charset="0"/>
      <p:regular r:id="rId85"/>
      <p:bold r:id="rId8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5136"/>
    <a:srgbClr val="000000"/>
    <a:srgbClr val="FF644E"/>
    <a:srgbClr val="FF3300"/>
    <a:srgbClr val="303030"/>
    <a:srgbClr val="4A4A4A"/>
    <a:srgbClr val="3D3D3D"/>
    <a:srgbClr val="212121"/>
    <a:srgbClr val="131313"/>
    <a:srgbClr val="F691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94" autoAdjust="0"/>
    <p:restoredTop sz="84899" autoAdjust="0"/>
  </p:normalViewPr>
  <p:slideViewPr>
    <p:cSldViewPr>
      <p:cViewPr varScale="1">
        <p:scale>
          <a:sx n="61" d="100"/>
          <a:sy n="61" d="100"/>
        </p:scale>
        <p:origin x="1464"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font" Target="fonts/font4.fntdata"/><Relationship Id="rId84" Type="http://schemas.openxmlformats.org/officeDocument/2006/relationships/font" Target="fonts/font20.fntdata"/><Relationship Id="rId89"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font" Target="fonts/font10.fntdata"/><Relationship Id="rId79" Type="http://schemas.openxmlformats.org/officeDocument/2006/relationships/font" Target="fonts/font15.fntdata"/><Relationship Id="rId5" Type="http://schemas.openxmlformats.org/officeDocument/2006/relationships/slide" Target="slides/slide4.xml"/><Relationship Id="rId90" Type="http://schemas.openxmlformats.org/officeDocument/2006/relationships/tableStyles" Target="tableStyles.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openxmlformats.org/officeDocument/2006/relationships/font" Target="fonts/font5.fntdata"/><Relationship Id="rId77"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8.fntdata"/><Relationship Id="rId80" Type="http://schemas.openxmlformats.org/officeDocument/2006/relationships/font" Target="fonts/font16.fntdata"/><Relationship Id="rId85"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font" Target="fonts/font6.fntdata"/><Relationship Id="rId75" Type="http://schemas.openxmlformats.org/officeDocument/2006/relationships/font" Target="fonts/font11.fntdata"/><Relationship Id="rId83" Type="http://schemas.openxmlformats.org/officeDocument/2006/relationships/font" Target="fonts/font19.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font" Target="fonts/font1.fntdata"/><Relationship Id="rId73" Type="http://schemas.openxmlformats.org/officeDocument/2006/relationships/font" Target="fonts/font9.fntdata"/><Relationship Id="rId78" Type="http://schemas.openxmlformats.org/officeDocument/2006/relationships/font" Target="fonts/font14.fntdata"/><Relationship Id="rId81" Type="http://schemas.openxmlformats.org/officeDocument/2006/relationships/font" Target="fonts/font17.fntdata"/><Relationship Id="rId86" Type="http://schemas.openxmlformats.org/officeDocument/2006/relationships/font" Target="fonts/font22.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font" Target="fonts/font12.fntdata"/><Relationship Id="rId7" Type="http://schemas.openxmlformats.org/officeDocument/2006/relationships/slide" Target="slides/slide6.xml"/><Relationship Id="rId71" Type="http://schemas.openxmlformats.org/officeDocument/2006/relationships/font" Target="fonts/font7.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2.fntdata"/><Relationship Id="rId87"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font" Target="fonts/font18.fntdata"/><Relationship Id="rId19" Type="http://schemas.openxmlformats.org/officeDocument/2006/relationships/slide" Target="slides/slide18.xml"/></Relationships>
</file>

<file path=ppt/media/image1.jpeg>
</file>

<file path=ppt/media/image10.jpeg>
</file>

<file path=ppt/media/image11.pn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png>
</file>

<file path=ppt/media/image4.jpe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99A3E1-D0AF-40CA-9CA4-BE00645EFE64}" type="datetimeFigureOut">
              <a:rPr lang="en-US" smtClean="0"/>
              <a:pPr/>
              <a:t>1/19/2023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AB6876-1BF1-4B88-890A-0B4E46201506}" type="slidenum">
              <a:rPr lang="en-US" smtClean="0"/>
              <a:pPr/>
              <a:t>‹#›</a:t>
            </a:fld>
            <a:endParaRPr lang="en-US"/>
          </a:p>
        </p:txBody>
      </p:sp>
    </p:spTree>
    <p:extLst>
      <p:ext uri="{BB962C8B-B14F-4D97-AF65-F5344CB8AC3E}">
        <p14:creationId xmlns:p14="http://schemas.microsoft.com/office/powerpoint/2010/main" val="2206491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1</a:t>
            </a:fld>
            <a:endParaRPr lang="en-US"/>
          </a:p>
        </p:txBody>
      </p:sp>
    </p:spTree>
    <p:extLst>
      <p:ext uri="{BB962C8B-B14F-4D97-AF65-F5344CB8AC3E}">
        <p14:creationId xmlns:p14="http://schemas.microsoft.com/office/powerpoint/2010/main" val="3122446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11</a:t>
            </a:fld>
            <a:endParaRPr lang="en-US"/>
          </a:p>
        </p:txBody>
      </p:sp>
    </p:spTree>
    <p:extLst>
      <p:ext uri="{BB962C8B-B14F-4D97-AF65-F5344CB8AC3E}">
        <p14:creationId xmlns:p14="http://schemas.microsoft.com/office/powerpoint/2010/main" val="24741580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12</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1" dirty="0"/>
              <a:t>Title + Image + Text</a:t>
            </a:r>
          </a:p>
        </p:txBody>
      </p:sp>
      <p:sp>
        <p:nvSpPr>
          <p:cNvPr id="4" name="Slide Number Placeholder 3"/>
          <p:cNvSpPr>
            <a:spLocks noGrp="1"/>
          </p:cNvSpPr>
          <p:nvPr>
            <p:ph type="sldNum" sz="quarter" idx="5"/>
          </p:nvPr>
        </p:nvSpPr>
        <p:spPr/>
        <p:txBody>
          <a:bodyPr/>
          <a:lstStyle/>
          <a:p>
            <a:fld id="{0AAB6876-1BF1-4B88-890A-0B4E46201506}" type="slidenum">
              <a:rPr lang="en-US" smtClean="0"/>
              <a:pPr/>
              <a:t>13</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14</a:t>
            </a:fld>
            <a:endParaRPr lang="en-US"/>
          </a:p>
        </p:txBody>
      </p:sp>
    </p:spTree>
    <p:extLst>
      <p:ext uri="{BB962C8B-B14F-4D97-AF65-F5344CB8AC3E}">
        <p14:creationId xmlns:p14="http://schemas.microsoft.com/office/powerpoint/2010/main" val="19552278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15</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16</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17</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1" dirty="0"/>
              <a:t>Title + Image + Text</a:t>
            </a:r>
          </a:p>
        </p:txBody>
      </p:sp>
      <p:sp>
        <p:nvSpPr>
          <p:cNvPr id="4" name="Slide Number Placeholder 3"/>
          <p:cNvSpPr>
            <a:spLocks noGrp="1"/>
          </p:cNvSpPr>
          <p:nvPr>
            <p:ph type="sldNum" sz="quarter" idx="5"/>
          </p:nvPr>
        </p:nvSpPr>
        <p:spPr/>
        <p:txBody>
          <a:bodyPr/>
          <a:lstStyle/>
          <a:p>
            <a:fld id="{0AAB6876-1BF1-4B88-890A-0B4E46201506}" type="slidenum">
              <a:rPr lang="en-US" smtClean="0"/>
              <a:pPr/>
              <a:t>18</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19</a:t>
            </a:fld>
            <a:endParaRPr lang="en-US"/>
          </a:p>
        </p:txBody>
      </p:sp>
    </p:spTree>
    <p:extLst>
      <p:ext uri="{BB962C8B-B14F-4D97-AF65-F5344CB8AC3E}">
        <p14:creationId xmlns:p14="http://schemas.microsoft.com/office/powerpoint/2010/main" val="19552278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20</a:t>
            </a:fld>
            <a:endParaRPr lang="en-US"/>
          </a:p>
        </p:txBody>
      </p:sp>
    </p:spTree>
    <p:extLst>
      <p:ext uri="{BB962C8B-B14F-4D97-AF65-F5344CB8AC3E}">
        <p14:creationId xmlns:p14="http://schemas.microsoft.com/office/powerpoint/2010/main" val="1955227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2</a:t>
            </a:fld>
            <a:endParaRPr lang="en-US"/>
          </a:p>
        </p:txBody>
      </p:sp>
    </p:spTree>
    <p:extLst>
      <p:ext uri="{BB962C8B-B14F-4D97-AF65-F5344CB8AC3E}">
        <p14:creationId xmlns:p14="http://schemas.microsoft.com/office/powerpoint/2010/main" val="3122446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23</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24</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1" dirty="0"/>
              <a:t>Title + Image + Text</a:t>
            </a:r>
          </a:p>
        </p:txBody>
      </p:sp>
      <p:sp>
        <p:nvSpPr>
          <p:cNvPr id="4" name="Slide Number Placeholder 3"/>
          <p:cNvSpPr>
            <a:spLocks noGrp="1"/>
          </p:cNvSpPr>
          <p:nvPr>
            <p:ph type="sldNum" sz="quarter" idx="5"/>
          </p:nvPr>
        </p:nvSpPr>
        <p:spPr/>
        <p:txBody>
          <a:bodyPr/>
          <a:lstStyle/>
          <a:p>
            <a:fld id="{0AAB6876-1BF1-4B88-890A-0B4E46201506}" type="slidenum">
              <a:rPr lang="en-US" smtClean="0"/>
              <a:pPr/>
              <a:t>25</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26</a:t>
            </a:fld>
            <a:endParaRPr lang="en-US"/>
          </a:p>
        </p:txBody>
      </p:sp>
    </p:spTree>
    <p:extLst>
      <p:ext uri="{BB962C8B-B14F-4D97-AF65-F5344CB8AC3E}">
        <p14:creationId xmlns:p14="http://schemas.microsoft.com/office/powerpoint/2010/main" val="19552278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27</a:t>
            </a:fld>
            <a:endParaRPr lang="en-US"/>
          </a:p>
        </p:txBody>
      </p:sp>
    </p:spTree>
    <p:extLst>
      <p:ext uri="{BB962C8B-B14F-4D97-AF65-F5344CB8AC3E}">
        <p14:creationId xmlns:p14="http://schemas.microsoft.com/office/powerpoint/2010/main" val="19552278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28</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29</a:t>
            </a:fld>
            <a:endParaRPr lang="en-US"/>
          </a:p>
        </p:txBody>
      </p:sp>
    </p:spTree>
    <p:extLst>
      <p:ext uri="{BB962C8B-B14F-4D97-AF65-F5344CB8AC3E}">
        <p14:creationId xmlns:p14="http://schemas.microsoft.com/office/powerpoint/2010/main" val="1001521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30</a:t>
            </a:fld>
            <a:endParaRPr lang="en-US"/>
          </a:p>
        </p:txBody>
      </p:sp>
    </p:spTree>
    <p:extLst>
      <p:ext uri="{BB962C8B-B14F-4D97-AF65-F5344CB8AC3E}">
        <p14:creationId xmlns:p14="http://schemas.microsoft.com/office/powerpoint/2010/main" val="24880160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31</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1" dirty="0"/>
              <a:t>Title + Image + Text</a:t>
            </a:r>
          </a:p>
        </p:txBody>
      </p:sp>
      <p:sp>
        <p:nvSpPr>
          <p:cNvPr id="4" name="Slide Number Placeholder 3"/>
          <p:cNvSpPr>
            <a:spLocks noGrp="1"/>
          </p:cNvSpPr>
          <p:nvPr>
            <p:ph type="sldNum" sz="quarter" idx="5"/>
          </p:nvPr>
        </p:nvSpPr>
        <p:spPr/>
        <p:txBody>
          <a:bodyPr/>
          <a:lstStyle/>
          <a:p>
            <a:fld id="{0AAB6876-1BF1-4B88-890A-0B4E46201506}" type="slidenum">
              <a:rPr lang="en-US" smtClean="0"/>
              <a:pPr/>
              <a:t>32</a:t>
            </a:fld>
            <a:endParaRPr lang="en-US"/>
          </a:p>
        </p:txBody>
      </p:sp>
    </p:spTree>
    <p:extLst>
      <p:ext uri="{BB962C8B-B14F-4D97-AF65-F5344CB8AC3E}">
        <p14:creationId xmlns:p14="http://schemas.microsoft.com/office/powerpoint/2010/main" val="1042005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3</a:t>
            </a:fld>
            <a:endParaRPr lang="en-US"/>
          </a:p>
        </p:txBody>
      </p:sp>
    </p:spTree>
    <p:extLst>
      <p:ext uri="{BB962C8B-B14F-4D97-AF65-F5344CB8AC3E}">
        <p14:creationId xmlns:p14="http://schemas.microsoft.com/office/powerpoint/2010/main" val="3122446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33</a:t>
            </a:fld>
            <a:endParaRPr lang="en-US"/>
          </a:p>
        </p:txBody>
      </p:sp>
    </p:spTree>
    <p:extLst>
      <p:ext uri="{BB962C8B-B14F-4D97-AF65-F5344CB8AC3E}">
        <p14:creationId xmlns:p14="http://schemas.microsoft.com/office/powerpoint/2010/main" val="1376986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34</a:t>
            </a:fld>
            <a:endParaRPr lang="en-US"/>
          </a:p>
        </p:txBody>
      </p:sp>
    </p:spTree>
    <p:extLst>
      <p:ext uri="{BB962C8B-B14F-4D97-AF65-F5344CB8AC3E}">
        <p14:creationId xmlns:p14="http://schemas.microsoft.com/office/powerpoint/2010/main" val="42938789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35</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1" dirty="0"/>
              <a:t>Title + Image + Text</a:t>
            </a:r>
          </a:p>
        </p:txBody>
      </p:sp>
      <p:sp>
        <p:nvSpPr>
          <p:cNvPr id="4" name="Slide Number Placeholder 3"/>
          <p:cNvSpPr>
            <a:spLocks noGrp="1"/>
          </p:cNvSpPr>
          <p:nvPr>
            <p:ph type="sldNum" sz="quarter" idx="5"/>
          </p:nvPr>
        </p:nvSpPr>
        <p:spPr/>
        <p:txBody>
          <a:bodyPr/>
          <a:lstStyle/>
          <a:p>
            <a:fld id="{0AAB6876-1BF1-4B88-890A-0B4E46201506}" type="slidenum">
              <a:rPr lang="en-US" smtClean="0"/>
              <a:pPr/>
              <a:t>36</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37</a:t>
            </a:fld>
            <a:endParaRPr lang="en-US"/>
          </a:p>
        </p:txBody>
      </p:sp>
    </p:spTree>
    <p:extLst>
      <p:ext uri="{BB962C8B-B14F-4D97-AF65-F5344CB8AC3E}">
        <p14:creationId xmlns:p14="http://schemas.microsoft.com/office/powerpoint/2010/main" val="20319711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43</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44</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45</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46</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47</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4</a:t>
            </a:fld>
            <a:endParaRPr lang="en-US"/>
          </a:p>
        </p:txBody>
      </p:sp>
    </p:spTree>
    <p:extLst>
      <p:ext uri="{BB962C8B-B14F-4D97-AF65-F5344CB8AC3E}">
        <p14:creationId xmlns:p14="http://schemas.microsoft.com/office/powerpoint/2010/main" val="31224466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Pseudo Code to Code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48</a:t>
            </a:fld>
            <a:endParaRPr lang="en-US"/>
          </a:p>
        </p:txBody>
      </p:sp>
    </p:spTree>
    <p:extLst>
      <p:ext uri="{BB962C8B-B14F-4D97-AF65-F5344CB8AC3E}">
        <p14:creationId xmlns:p14="http://schemas.microsoft.com/office/powerpoint/2010/main" val="26252574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Pseudo Code to Code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49</a:t>
            </a:fld>
            <a:endParaRPr lang="en-US"/>
          </a:p>
        </p:txBody>
      </p:sp>
    </p:spTree>
    <p:extLst>
      <p:ext uri="{BB962C8B-B14F-4D97-AF65-F5344CB8AC3E}">
        <p14:creationId xmlns:p14="http://schemas.microsoft.com/office/powerpoint/2010/main" val="262525747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Pseudo Code to Code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50</a:t>
            </a:fld>
            <a:endParaRPr lang="en-US"/>
          </a:p>
        </p:txBody>
      </p:sp>
    </p:spTree>
    <p:extLst>
      <p:ext uri="{BB962C8B-B14F-4D97-AF65-F5344CB8AC3E}">
        <p14:creationId xmlns:p14="http://schemas.microsoft.com/office/powerpoint/2010/main" val="26252574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Pseudo Code to Code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51</a:t>
            </a:fld>
            <a:endParaRPr lang="en-US"/>
          </a:p>
        </p:txBody>
      </p:sp>
    </p:spTree>
    <p:extLst>
      <p:ext uri="{BB962C8B-B14F-4D97-AF65-F5344CB8AC3E}">
        <p14:creationId xmlns:p14="http://schemas.microsoft.com/office/powerpoint/2010/main" val="26252574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Pseudo Code to Code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52</a:t>
            </a:fld>
            <a:endParaRPr lang="en-US"/>
          </a:p>
        </p:txBody>
      </p:sp>
    </p:spTree>
    <p:extLst>
      <p:ext uri="{BB962C8B-B14F-4D97-AF65-F5344CB8AC3E}">
        <p14:creationId xmlns:p14="http://schemas.microsoft.com/office/powerpoint/2010/main" val="262525747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Pseudo Code to Code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53</a:t>
            </a:fld>
            <a:endParaRPr lang="en-US"/>
          </a:p>
        </p:txBody>
      </p:sp>
    </p:spTree>
    <p:extLst>
      <p:ext uri="{BB962C8B-B14F-4D97-AF65-F5344CB8AC3E}">
        <p14:creationId xmlns:p14="http://schemas.microsoft.com/office/powerpoint/2010/main" val="262525747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Pseudo Code to Code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54</a:t>
            </a:fld>
            <a:endParaRPr lang="en-US"/>
          </a:p>
        </p:txBody>
      </p:sp>
    </p:spTree>
    <p:extLst>
      <p:ext uri="{BB962C8B-B14F-4D97-AF65-F5344CB8AC3E}">
        <p14:creationId xmlns:p14="http://schemas.microsoft.com/office/powerpoint/2010/main" val="262525747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Pseudo Code to Code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55</a:t>
            </a:fld>
            <a:endParaRPr lang="en-US"/>
          </a:p>
        </p:txBody>
      </p:sp>
    </p:spTree>
    <p:extLst>
      <p:ext uri="{BB962C8B-B14F-4D97-AF65-F5344CB8AC3E}">
        <p14:creationId xmlns:p14="http://schemas.microsoft.com/office/powerpoint/2010/main" val="262525747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56</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57</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b="1" dirty="0"/>
              <a:t>Title + Image + Text</a:t>
            </a:r>
          </a:p>
        </p:txBody>
      </p:sp>
      <p:sp>
        <p:nvSpPr>
          <p:cNvPr id="4" name="Slide Number Placeholder 3"/>
          <p:cNvSpPr>
            <a:spLocks noGrp="1"/>
          </p:cNvSpPr>
          <p:nvPr>
            <p:ph type="sldNum" sz="quarter" idx="5"/>
          </p:nvPr>
        </p:nvSpPr>
        <p:spPr/>
        <p:txBody>
          <a:bodyPr/>
          <a:lstStyle/>
          <a:p>
            <a:fld id="{0AAB6876-1BF1-4B88-890A-0B4E46201506}" type="slidenum">
              <a:rPr lang="en-US" smtClean="0"/>
              <a:pPr/>
              <a:t>5</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58</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59</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60</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61</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Code + Comments (Programming)</a:t>
            </a:r>
          </a:p>
          <a:p>
            <a:r>
              <a:rPr lang="en-US" b="0" dirty="0"/>
              <a:t>Format the code as required</a:t>
            </a:r>
          </a:p>
        </p:txBody>
      </p:sp>
      <p:sp>
        <p:nvSpPr>
          <p:cNvPr id="4" name="Slide Number Placeholder 3"/>
          <p:cNvSpPr>
            <a:spLocks noGrp="1"/>
          </p:cNvSpPr>
          <p:nvPr>
            <p:ph type="sldNum" sz="quarter" idx="5"/>
          </p:nvPr>
        </p:nvSpPr>
        <p:spPr/>
        <p:txBody>
          <a:bodyPr/>
          <a:lstStyle/>
          <a:p>
            <a:fld id="{0AAB6876-1BF1-4B88-890A-0B4E46201506}" type="slidenum">
              <a:rPr lang="en-US" smtClean="0"/>
              <a:pPr/>
              <a:t>62</a:t>
            </a:fld>
            <a:endParaRPr lang="en-US"/>
          </a:p>
        </p:txBody>
      </p:sp>
    </p:spTree>
    <p:extLst>
      <p:ext uri="{BB962C8B-B14F-4D97-AF65-F5344CB8AC3E}">
        <p14:creationId xmlns:p14="http://schemas.microsoft.com/office/powerpoint/2010/main" val="831318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6</a:t>
            </a:fld>
            <a:endParaRPr lang="en-US"/>
          </a:p>
        </p:txBody>
      </p:sp>
    </p:spTree>
    <p:extLst>
      <p:ext uri="{BB962C8B-B14F-4D97-AF65-F5344CB8AC3E}">
        <p14:creationId xmlns:p14="http://schemas.microsoft.com/office/powerpoint/2010/main" val="35973830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7</a:t>
            </a:fld>
            <a:endParaRPr lang="en-US"/>
          </a:p>
        </p:txBody>
      </p:sp>
    </p:spTree>
    <p:extLst>
      <p:ext uri="{BB962C8B-B14F-4D97-AF65-F5344CB8AC3E}">
        <p14:creationId xmlns:p14="http://schemas.microsoft.com/office/powerpoint/2010/main" val="1795817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9</a:t>
            </a:fld>
            <a:endParaRPr lang="en-US"/>
          </a:p>
        </p:txBody>
      </p:sp>
    </p:spTree>
    <p:extLst>
      <p:ext uri="{BB962C8B-B14F-4D97-AF65-F5344CB8AC3E}">
        <p14:creationId xmlns:p14="http://schemas.microsoft.com/office/powerpoint/2010/main" val="3142659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0AAB6876-1BF1-4B88-890A-0B4E46201506}" type="slidenum">
              <a:rPr lang="en-US" smtClean="0"/>
              <a:pPr/>
              <a:t>10</a:t>
            </a:fld>
            <a:endParaRPr lang="en-US"/>
          </a:p>
        </p:txBody>
      </p:sp>
    </p:spTree>
    <p:extLst>
      <p:ext uri="{BB962C8B-B14F-4D97-AF65-F5344CB8AC3E}">
        <p14:creationId xmlns:p14="http://schemas.microsoft.com/office/powerpoint/2010/main" val="1955227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73050"/>
            <a:ext cx="3008313" cy="1162050"/>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8BD707-D9CF-40AE-B4C6-C98DA3205C09}" type="datetimeFigureOut">
              <a:rPr lang="en-US" smtClean="0"/>
              <a:pPr/>
              <a:t>1/19/2023</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15.jpeg"/><Relationship Id="rId4" Type="http://schemas.openxmlformats.org/officeDocument/2006/relationships/image" Target="../media/image14.jpe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152400" y="427410"/>
            <a:ext cx="8352245" cy="611706"/>
          </a:xfrm>
          <a:prstGeom prst="rect">
            <a:avLst/>
          </a:prstGeom>
          <a:noFill/>
        </p:spPr>
        <p:txBody>
          <a:bodyPr wrap="square" rtlCol="0">
            <a:spAutoFit/>
          </a:bodyPr>
          <a:lstStyle/>
          <a:p>
            <a:r>
              <a:rPr lang="en-US" sz="3375" b="1" dirty="0">
                <a:latin typeface="Nunito Sans" panose="00000500000000000000" pitchFamily="2" charset="0"/>
              </a:rPr>
              <a:t>Decision Making / Branching</a:t>
            </a:r>
          </a:p>
        </p:txBody>
      </p:sp>
      <p:sp>
        <p:nvSpPr>
          <p:cNvPr id="10" name="Rectangle 9">
            <a:extLst>
              <a:ext uri="{FF2B5EF4-FFF2-40B4-BE49-F238E27FC236}">
                <a16:creationId xmlns:a16="http://schemas.microsoft.com/office/drawing/2014/main" id="{3E767CAB-1FA5-494A-96EC-9E612067A695}"/>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2052" name="Picture 4" descr="Image result for decision making"/>
          <p:cNvPicPr>
            <a:picLocks noChangeAspect="1" noChangeArrowheads="1"/>
          </p:cNvPicPr>
          <p:nvPr/>
        </p:nvPicPr>
        <p:blipFill>
          <a:blip r:embed="rId3"/>
          <a:srcRect/>
          <a:stretch>
            <a:fillRect/>
          </a:stretch>
        </p:blipFill>
        <p:spPr bwMode="auto">
          <a:xfrm>
            <a:off x="628650" y="2057401"/>
            <a:ext cx="3893344" cy="3761483"/>
          </a:xfrm>
          <a:prstGeom prst="rect">
            <a:avLst/>
          </a:prstGeom>
          <a:noFill/>
        </p:spPr>
      </p:pic>
      <p:pic>
        <p:nvPicPr>
          <p:cNvPr id="2054" name="Picture 6" descr="Related image"/>
          <p:cNvPicPr>
            <a:picLocks noChangeAspect="1" noChangeArrowheads="1"/>
          </p:cNvPicPr>
          <p:nvPr/>
        </p:nvPicPr>
        <p:blipFill>
          <a:blip r:embed="rId4"/>
          <a:srcRect/>
          <a:stretch>
            <a:fillRect/>
          </a:stretch>
        </p:blipFill>
        <p:spPr bwMode="auto">
          <a:xfrm>
            <a:off x="4914900" y="2857500"/>
            <a:ext cx="3962400" cy="2228850"/>
          </a:xfrm>
          <a:prstGeom prst="rect">
            <a:avLst/>
          </a:prstGeom>
          <a:noFill/>
        </p:spPr>
      </p:pic>
    </p:spTree>
    <p:extLst>
      <p:ext uri="{BB962C8B-B14F-4D97-AF65-F5344CB8AC3E}">
        <p14:creationId xmlns:p14="http://schemas.microsoft.com/office/powerpoint/2010/main" val="2312932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7" y="5314950"/>
            <a:ext cx="9151374"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a:t>
            </a: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a:t>
            </a: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Courier New" panose="02070309020205020404" pitchFamily="49" charset="0"/>
                <a:cs typeface="Courier New" panose="02070309020205020404" pitchFamily="49" charset="0"/>
              </a:rPr>
              <a:t>Code</a:t>
            </a:r>
          </a:p>
        </p:txBody>
      </p:sp>
      <p:sp>
        <p:nvSpPr>
          <p:cNvPr id="16" name="Rectangle 15">
            <a:extLst>
              <a:ext uri="{FF2B5EF4-FFF2-40B4-BE49-F238E27FC236}">
                <a16:creationId xmlns:a16="http://schemas.microsoft.com/office/drawing/2014/main" id="{2B976B02-6958-4119-B17A-5F4408B90C2F}"/>
              </a:ext>
            </a:extLst>
          </p:cNvPr>
          <p:cNvSpPr/>
          <p:nvPr/>
        </p:nvSpPr>
        <p:spPr>
          <a:xfrm>
            <a:off x="0" y="1200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#include&lt;</a:t>
            </a:r>
            <a:r>
              <a:rPr lang="en-US" sz="2000" dirty="0" err="1">
                <a:solidFill>
                  <a:schemeClr val="bg1"/>
                </a:solidFill>
                <a:latin typeface="Courier New" panose="02070309020205020404" pitchFamily="49" charset="0"/>
                <a:cs typeface="Courier New" panose="02070309020205020404" pitchFamily="49" charset="0"/>
              </a:rPr>
              <a:t>stdio.h</a:t>
            </a:r>
            <a:r>
              <a:rPr lang="en-US" sz="2000" dirty="0">
                <a:solidFill>
                  <a:schemeClr val="bg1"/>
                </a:solidFill>
                <a:latin typeface="Courier New" panose="02070309020205020404" pitchFamily="49" charset="0"/>
                <a:cs typeface="Courier New" panose="02070309020205020404" pitchFamily="49" charset="0"/>
              </a:rPr>
              <a:t>&gt;</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chemeClr val="bg1"/>
                </a:solidFill>
                <a:latin typeface="Courier New" panose="02070309020205020404" pitchFamily="49" charset="0"/>
                <a:cs typeface="Courier New" panose="02070309020205020404" pitchFamily="49" charset="0"/>
              </a:rPr>
              <a:t>  </a:t>
            </a:r>
            <a:r>
              <a:rPr lang="en-US" sz="2000" dirty="0" err="1">
                <a:solidFill>
                  <a:schemeClr val="bg1"/>
                </a:solidFill>
                <a:latin typeface="Courier New" panose="02070309020205020404" pitchFamily="49" charset="0"/>
                <a:cs typeface="Courier New" panose="02070309020205020404" pitchFamily="49" charset="0"/>
              </a:rPr>
              <a:t>int</a:t>
            </a:r>
            <a:r>
              <a:rPr lang="en-US" sz="2000" dirty="0">
                <a:solidFill>
                  <a:schemeClr val="bg1"/>
                </a:solidFill>
                <a:latin typeface="Courier New" panose="02070309020205020404" pitchFamily="49" charset="0"/>
                <a:cs typeface="Courier New" panose="02070309020205020404" pitchFamily="49" charset="0"/>
              </a:rPr>
              <a:t> main()</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chemeClr val="bg1"/>
                </a:solidFill>
                <a:latin typeface="Courier New" panose="02070309020205020404" pitchFamily="49" charset="0"/>
                <a:cs typeface="Courier New" panose="02070309020205020404" pitchFamily="49" charset="0"/>
              </a:rPr>
              <a:t>  {</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chemeClr val="bg1"/>
                </a:solidFill>
                <a:latin typeface="Courier New" panose="02070309020205020404" pitchFamily="49" charset="0"/>
                <a:cs typeface="Courier New" panose="02070309020205020404" pitchFamily="49" charset="0"/>
              </a:rPr>
              <a:t>      </a:t>
            </a:r>
            <a:r>
              <a:rPr lang="en-US" sz="2000" dirty="0" err="1">
                <a:solidFill>
                  <a:schemeClr val="bg1"/>
                </a:solidFill>
                <a:latin typeface="Courier New" panose="02070309020205020404" pitchFamily="49" charset="0"/>
                <a:cs typeface="Courier New" panose="02070309020205020404" pitchFamily="49" charset="0"/>
              </a:rPr>
              <a:t>int</a:t>
            </a:r>
            <a:r>
              <a:rPr lang="en-US" sz="2000" dirty="0">
                <a:solidFill>
                  <a:schemeClr val="bg1"/>
                </a:solidFill>
                <a:latin typeface="Courier New" panose="02070309020205020404" pitchFamily="49" charset="0"/>
                <a:cs typeface="Courier New" panose="02070309020205020404" pitchFamily="49" charset="0"/>
              </a:rPr>
              <a:t> h1, h2;</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rgbClr val="F05136"/>
                </a:solidFill>
                <a:latin typeface="Courier New" panose="02070309020205020404" pitchFamily="49" charset="0"/>
                <a:cs typeface="Courier New" panose="02070309020205020404" pitchFamily="49" charset="0"/>
              </a:rPr>
              <a:t>    </a:t>
            </a:r>
            <a:r>
              <a:rPr lang="en-US" sz="2000" dirty="0" err="1">
                <a:solidFill>
                  <a:schemeClr val="bg1"/>
                </a:solidFill>
                <a:latin typeface="Courier New" panose="02070309020205020404" pitchFamily="49" charset="0"/>
                <a:cs typeface="Courier New" panose="02070309020205020404" pitchFamily="49" charset="0"/>
              </a:rPr>
              <a:t>scanf</a:t>
            </a:r>
            <a:r>
              <a:rPr lang="en-US" sz="2000" dirty="0">
                <a:solidFill>
                  <a:schemeClr val="bg1"/>
                </a:solidFill>
                <a:latin typeface="Courier New" panose="02070309020205020404" pitchFamily="49" charset="0"/>
                <a:cs typeface="Courier New" panose="02070309020205020404" pitchFamily="49" charset="0"/>
              </a:rPr>
              <a:t>(“%d”, &amp;h1);</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err="1">
                <a:solidFill>
                  <a:schemeClr val="bg1"/>
                </a:solidFill>
                <a:latin typeface="Courier New" panose="02070309020205020404" pitchFamily="49" charset="0"/>
                <a:cs typeface="Courier New" panose="02070309020205020404" pitchFamily="49" charset="0"/>
              </a:rPr>
              <a:t>scanf</a:t>
            </a:r>
            <a:r>
              <a:rPr lang="en-US" sz="2000" dirty="0">
                <a:solidFill>
                  <a:schemeClr val="bg1"/>
                </a:solidFill>
                <a:latin typeface="Courier New" panose="02070309020205020404" pitchFamily="49" charset="0"/>
                <a:cs typeface="Courier New" panose="02070309020205020404" pitchFamily="49" charset="0"/>
              </a:rPr>
              <a:t>(“%d”, &amp;h2);</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rgbClr val="F05136"/>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if( h1 &gt; h2)</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printf(“Person 1 is taller”);</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else{</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40313"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printf(“Person 2 is taller”);</a:t>
            </a:r>
          </a:p>
        </p:txBody>
      </p:sp>
      <p:sp>
        <p:nvSpPr>
          <p:cNvPr id="46" name="TextBox 45">
            <a:extLst>
              <a:ext uri="{FF2B5EF4-FFF2-40B4-BE49-F238E27FC236}">
                <a16:creationId xmlns:a16="http://schemas.microsoft.com/office/drawing/2014/main" id="{7AAF869B-898F-421F-B05D-8B5FACAAFB9D}"/>
              </a:ext>
            </a:extLst>
          </p:cNvPr>
          <p:cNvSpPr txBox="1"/>
          <p:nvPr/>
        </p:nvSpPr>
        <p:spPr>
          <a:xfrm>
            <a:off x="11061" y="1156511"/>
            <a:ext cx="387475" cy="8825493"/>
          </a:xfrm>
          <a:prstGeom prst="rect">
            <a:avLst/>
          </a:prstGeom>
          <a:noFill/>
        </p:spPr>
        <p:txBody>
          <a:bodyPr wrap="square" rtlCol="0">
            <a:spAutoFit/>
          </a:bodyPr>
          <a:lstStyle/>
          <a:p>
            <a:pPr>
              <a:lnSpc>
                <a:spcPct val="150000"/>
              </a:lnSpc>
            </a:pPr>
            <a:r>
              <a:rPr lang="en-US" sz="20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14</a:t>
            </a:r>
          </a:p>
        </p:txBody>
      </p:sp>
    </p:spTree>
    <p:extLst>
      <p:ext uri="{BB962C8B-B14F-4D97-AF65-F5344CB8AC3E}">
        <p14:creationId xmlns:p14="http://schemas.microsoft.com/office/powerpoint/2010/main" val="29354830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A73E930-58B4-4FEC-8303-01C4F888F30D}"/>
              </a:ext>
            </a:extLst>
          </p:cNvPr>
          <p:cNvSpPr txBox="1"/>
          <p:nvPr/>
        </p:nvSpPr>
        <p:spPr>
          <a:xfrm>
            <a:off x="397413" y="1314450"/>
            <a:ext cx="8289388" cy="1338828"/>
          </a:xfrm>
          <a:prstGeom prst="rect">
            <a:avLst/>
          </a:prstGeom>
          <a:noFill/>
        </p:spPr>
        <p:txBody>
          <a:bodyPr wrap="square" rtlCol="0">
            <a:spAutoFit/>
          </a:bodyPr>
          <a:lstStyle/>
          <a:p>
            <a:r>
              <a:rPr lang="en-US" sz="2700" dirty="0">
                <a:latin typeface="Nunito Sans" pitchFamily="2" charset="0"/>
              </a:rPr>
              <a:t>Which one of the following condition(s) has to be satisfied to check if a person is eligible to donate blood?</a:t>
            </a:r>
          </a:p>
        </p:txBody>
      </p:sp>
      <p:sp>
        <p:nvSpPr>
          <p:cNvPr id="20" name="TextBox 19"/>
          <p:cNvSpPr txBox="1"/>
          <p:nvPr/>
        </p:nvSpPr>
        <p:spPr>
          <a:xfrm flipH="1">
            <a:off x="2971800" y="3371850"/>
            <a:ext cx="3257550" cy="369332"/>
          </a:xfrm>
          <a:prstGeom prst="rect">
            <a:avLst/>
          </a:prstGeom>
          <a:noFill/>
        </p:spPr>
        <p:txBody>
          <a:bodyPr wrap="square" rtlCol="0">
            <a:spAutoFit/>
          </a:bodyPr>
          <a:lstStyle/>
          <a:p>
            <a:r>
              <a:rPr lang="en-US" dirty="0">
                <a:latin typeface="Nunito Sans Light" pitchFamily="2" charset="0"/>
              </a:rPr>
              <a:t>B) Weight &gt; 50 </a:t>
            </a:r>
          </a:p>
        </p:txBody>
      </p:sp>
      <p:sp>
        <p:nvSpPr>
          <p:cNvPr id="21" name="TextBox 20"/>
          <p:cNvSpPr txBox="1"/>
          <p:nvPr/>
        </p:nvSpPr>
        <p:spPr>
          <a:xfrm flipH="1">
            <a:off x="2971800" y="2743200"/>
            <a:ext cx="2857500" cy="369332"/>
          </a:xfrm>
          <a:prstGeom prst="rect">
            <a:avLst/>
          </a:prstGeom>
          <a:noFill/>
        </p:spPr>
        <p:txBody>
          <a:bodyPr wrap="square" rtlCol="0">
            <a:spAutoFit/>
          </a:bodyPr>
          <a:lstStyle/>
          <a:p>
            <a:r>
              <a:rPr lang="en-US" dirty="0">
                <a:latin typeface="Nunito Sans Light" pitchFamily="2" charset="0"/>
              </a:rPr>
              <a:t>A) Age &gt; 18</a:t>
            </a:r>
          </a:p>
        </p:txBody>
      </p:sp>
      <p:sp>
        <p:nvSpPr>
          <p:cNvPr id="6" name="TextBox 5"/>
          <p:cNvSpPr txBox="1"/>
          <p:nvPr/>
        </p:nvSpPr>
        <p:spPr>
          <a:xfrm flipH="1">
            <a:off x="2971800" y="4000500"/>
            <a:ext cx="3257550" cy="369332"/>
          </a:xfrm>
          <a:prstGeom prst="rect">
            <a:avLst/>
          </a:prstGeom>
          <a:noFill/>
        </p:spPr>
        <p:txBody>
          <a:bodyPr wrap="square" rtlCol="0">
            <a:spAutoFit/>
          </a:bodyPr>
          <a:lstStyle/>
          <a:p>
            <a:r>
              <a:rPr lang="en-US" dirty="0">
                <a:latin typeface="Nunito Sans Light" pitchFamily="2" charset="0"/>
              </a:rPr>
              <a:t>C) Both A and B</a:t>
            </a:r>
          </a:p>
        </p:txBody>
      </p:sp>
      <p:pic>
        <p:nvPicPr>
          <p:cNvPr id="8" name="Picture 2" descr="C:\Users\SMART\Documents\Jeeva\Pictures\selected.png"/>
          <p:cNvPicPr>
            <a:picLocks noChangeAspect="1" noChangeArrowheads="1"/>
          </p:cNvPicPr>
          <p:nvPr/>
        </p:nvPicPr>
        <p:blipFill>
          <a:blip r:embed="rId3" cstate="print"/>
          <a:srcRect/>
          <a:stretch>
            <a:fillRect/>
          </a:stretch>
        </p:blipFill>
        <p:spPr bwMode="auto">
          <a:xfrm>
            <a:off x="4800600" y="3771900"/>
            <a:ext cx="514350" cy="482203"/>
          </a:xfrm>
          <a:prstGeom prst="rect">
            <a:avLst/>
          </a:prstGeom>
          <a:noFill/>
        </p:spPr>
      </p:pic>
      <p:sp>
        <p:nvSpPr>
          <p:cNvPr id="9" name="TextBox 8">
            <a:extLst>
              <a:ext uri="{FF2B5EF4-FFF2-40B4-BE49-F238E27FC236}">
                <a16:creationId xmlns:a16="http://schemas.microsoft.com/office/drawing/2014/main" id="{5AFC0D69-68C1-4838-9AC4-A4286388BDC4}"/>
              </a:ext>
            </a:extLst>
          </p:cNvPr>
          <p:cNvSpPr txBox="1"/>
          <p:nvPr/>
        </p:nvSpPr>
        <p:spPr>
          <a:xfrm>
            <a:off x="1771650" y="4514850"/>
            <a:ext cx="5600700" cy="489108"/>
          </a:xfrm>
          <a:prstGeom prst="rect">
            <a:avLst/>
          </a:prstGeom>
          <a:noFill/>
        </p:spPr>
        <p:txBody>
          <a:bodyPr wrap="square" rtlCol="0">
            <a:spAutoFit/>
          </a:bodyPr>
          <a:lstStyle/>
          <a:p>
            <a:pPr marL="342900" indent="-342900">
              <a:lnSpc>
                <a:spcPct val="150000"/>
              </a:lnSpc>
            </a:pPr>
            <a:r>
              <a:rPr lang="en-US" sz="1875" dirty="0">
                <a:latin typeface="Nunito Sans" panose="00000500000000000000" pitchFamily="2" charset="0"/>
              </a:rPr>
              <a:t>How will you write this in programming?</a:t>
            </a:r>
          </a:p>
        </p:txBody>
      </p:sp>
      <p:sp>
        <p:nvSpPr>
          <p:cNvPr id="10" name="TextBox 9">
            <a:extLst>
              <a:ext uri="{FF2B5EF4-FFF2-40B4-BE49-F238E27FC236}">
                <a16:creationId xmlns:a16="http://schemas.microsoft.com/office/drawing/2014/main" id="{5AFC0D69-68C1-4838-9AC4-A4286388BDC4}"/>
              </a:ext>
            </a:extLst>
          </p:cNvPr>
          <p:cNvSpPr txBox="1"/>
          <p:nvPr/>
        </p:nvSpPr>
        <p:spPr>
          <a:xfrm>
            <a:off x="2449285" y="4963257"/>
            <a:ext cx="4808765" cy="489108"/>
          </a:xfrm>
          <a:prstGeom prst="rect">
            <a:avLst/>
          </a:prstGeom>
          <a:noFill/>
        </p:spPr>
        <p:txBody>
          <a:bodyPr wrap="square" rtlCol="0">
            <a:spAutoFit/>
          </a:bodyPr>
          <a:lstStyle/>
          <a:p>
            <a:pPr marL="342900" indent="-342900">
              <a:lnSpc>
                <a:spcPct val="150000"/>
              </a:lnSpc>
            </a:pPr>
            <a:r>
              <a:rPr lang="en-US" sz="1875" dirty="0">
                <a:latin typeface="Nunito Sans" panose="00000500000000000000" pitchFamily="2" charset="0"/>
              </a:rPr>
              <a:t>Using logical operators</a:t>
            </a:r>
          </a:p>
        </p:txBody>
      </p:sp>
    </p:spTree>
    <p:extLst>
      <p:ext uri="{BB962C8B-B14F-4D97-AF65-F5344CB8AC3E}">
        <p14:creationId xmlns:p14="http://schemas.microsoft.com/office/powerpoint/2010/main" val="1157464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5AFC0D69-68C1-4838-9AC4-A4286388BDC4}"/>
              </a:ext>
            </a:extLst>
          </p:cNvPr>
          <p:cNvSpPr txBox="1"/>
          <p:nvPr/>
        </p:nvSpPr>
        <p:spPr>
          <a:xfrm>
            <a:off x="1653268" y="1257300"/>
            <a:ext cx="4808765" cy="536685"/>
          </a:xfrm>
          <a:prstGeom prst="rect">
            <a:avLst/>
          </a:prstGeom>
          <a:noFill/>
        </p:spPr>
        <p:txBody>
          <a:bodyPr wrap="square" rtlCol="0">
            <a:spAutoFit/>
          </a:bodyPr>
          <a:lstStyle/>
          <a:p>
            <a:pPr algn="ctr">
              <a:lnSpc>
                <a:spcPct val="150000"/>
              </a:lnSpc>
            </a:pPr>
            <a:r>
              <a:rPr lang="en-US" sz="2100" b="1" dirty="0">
                <a:latin typeface="Nunito Sans" panose="00000500000000000000" pitchFamily="2" charset="0"/>
              </a:rPr>
              <a:t>Logical operators</a:t>
            </a:r>
          </a:p>
        </p:txBody>
      </p:sp>
      <p:graphicFrame>
        <p:nvGraphicFramePr>
          <p:cNvPr id="10" name="Table 9"/>
          <p:cNvGraphicFramePr>
            <a:graphicFrameLocks noGrp="1"/>
          </p:cNvGraphicFramePr>
          <p:nvPr/>
        </p:nvGraphicFramePr>
        <p:xfrm>
          <a:off x="1828800" y="2149205"/>
          <a:ext cx="4457700" cy="2457452"/>
        </p:xfrm>
        <a:graphic>
          <a:graphicData uri="http://schemas.openxmlformats.org/drawingml/2006/table">
            <a:tbl>
              <a:tblPr firstRow="1" bandRow="1">
                <a:tableStyleId>{5940675A-B579-460E-94D1-54222C63F5DA}</a:tableStyleId>
              </a:tblPr>
              <a:tblGrid>
                <a:gridCol w="2228850">
                  <a:extLst>
                    <a:ext uri="{9D8B030D-6E8A-4147-A177-3AD203B41FA5}">
                      <a16:colId xmlns:a16="http://schemas.microsoft.com/office/drawing/2014/main" val="20000"/>
                    </a:ext>
                  </a:extLst>
                </a:gridCol>
                <a:gridCol w="2228850">
                  <a:extLst>
                    <a:ext uri="{9D8B030D-6E8A-4147-A177-3AD203B41FA5}">
                      <a16:colId xmlns:a16="http://schemas.microsoft.com/office/drawing/2014/main" val="20001"/>
                    </a:ext>
                  </a:extLst>
                </a:gridCol>
              </a:tblGrid>
              <a:tr h="614363">
                <a:tc>
                  <a:txBody>
                    <a:bodyPr/>
                    <a:lstStyle/>
                    <a:p>
                      <a:pPr algn="ctr"/>
                      <a:r>
                        <a:rPr lang="en-US" sz="2100" b="1" dirty="0"/>
                        <a:t>Operators</a:t>
                      </a:r>
                    </a:p>
                  </a:txBody>
                  <a:tcPr marL="68580" marR="68580" marT="34290" marB="34290"/>
                </a:tc>
                <a:tc>
                  <a:txBody>
                    <a:bodyPr/>
                    <a:lstStyle/>
                    <a:p>
                      <a:pPr algn="ctr"/>
                      <a:r>
                        <a:rPr lang="en-US" sz="2100" b="1" dirty="0"/>
                        <a:t>Meaning</a:t>
                      </a:r>
                    </a:p>
                  </a:txBody>
                  <a:tcPr marL="68580" marR="68580" marT="34290" marB="34290"/>
                </a:tc>
                <a:extLst>
                  <a:ext uri="{0D108BD9-81ED-4DB2-BD59-A6C34878D82A}">
                    <a16:rowId xmlns:a16="http://schemas.microsoft.com/office/drawing/2014/main" val="10000"/>
                  </a:ext>
                </a:extLst>
              </a:tr>
              <a:tr h="614363">
                <a:tc>
                  <a:txBody>
                    <a:bodyPr/>
                    <a:lstStyle/>
                    <a:p>
                      <a:pPr algn="ctr"/>
                      <a:r>
                        <a:rPr lang="en-US" sz="1800" dirty="0"/>
                        <a:t>&amp;&amp;</a:t>
                      </a:r>
                    </a:p>
                  </a:txBody>
                  <a:tcPr marL="68580" marR="68580" marT="34290" marB="34290"/>
                </a:tc>
                <a:tc>
                  <a:txBody>
                    <a:bodyPr/>
                    <a:lstStyle/>
                    <a:p>
                      <a:pPr algn="ctr"/>
                      <a:r>
                        <a:rPr lang="en-US" sz="1800" dirty="0"/>
                        <a:t>AND</a:t>
                      </a:r>
                    </a:p>
                  </a:txBody>
                  <a:tcPr marL="68580" marR="68580" marT="34290" marB="34290"/>
                </a:tc>
                <a:extLst>
                  <a:ext uri="{0D108BD9-81ED-4DB2-BD59-A6C34878D82A}">
                    <a16:rowId xmlns:a16="http://schemas.microsoft.com/office/drawing/2014/main" val="10001"/>
                  </a:ext>
                </a:extLst>
              </a:tr>
              <a:tr h="614363">
                <a:tc>
                  <a:txBody>
                    <a:bodyPr/>
                    <a:lstStyle/>
                    <a:p>
                      <a:pPr algn="ctr"/>
                      <a:r>
                        <a:rPr lang="en-US" sz="1800" dirty="0"/>
                        <a:t>||</a:t>
                      </a:r>
                    </a:p>
                  </a:txBody>
                  <a:tcPr marL="68580" marR="68580" marT="34290" marB="34290"/>
                </a:tc>
                <a:tc>
                  <a:txBody>
                    <a:bodyPr/>
                    <a:lstStyle/>
                    <a:p>
                      <a:pPr algn="ctr"/>
                      <a:r>
                        <a:rPr lang="en-US" sz="1800" dirty="0"/>
                        <a:t>OR</a:t>
                      </a:r>
                    </a:p>
                  </a:txBody>
                  <a:tcPr marL="68580" marR="68580" marT="34290" marB="34290"/>
                </a:tc>
                <a:extLst>
                  <a:ext uri="{0D108BD9-81ED-4DB2-BD59-A6C34878D82A}">
                    <a16:rowId xmlns:a16="http://schemas.microsoft.com/office/drawing/2014/main" val="10002"/>
                  </a:ext>
                </a:extLst>
              </a:tr>
              <a:tr h="614363">
                <a:tc>
                  <a:txBody>
                    <a:bodyPr/>
                    <a:lstStyle/>
                    <a:p>
                      <a:pPr algn="ctr"/>
                      <a:r>
                        <a:rPr lang="en-US" sz="1800" dirty="0"/>
                        <a:t>!</a:t>
                      </a:r>
                    </a:p>
                  </a:txBody>
                  <a:tcPr marL="68580" marR="68580" marT="34290" marB="34290"/>
                </a:tc>
                <a:tc>
                  <a:txBody>
                    <a:bodyPr/>
                    <a:lstStyle/>
                    <a:p>
                      <a:pPr algn="ctr"/>
                      <a:r>
                        <a:rPr lang="en-US" sz="1800" dirty="0"/>
                        <a:t>NOT</a:t>
                      </a:r>
                    </a:p>
                  </a:txBody>
                  <a:tcPr marL="68580" marR="68580" marT="34290" marB="34290"/>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0162216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20047" y="267424"/>
            <a:ext cx="8464125" cy="611706"/>
          </a:xfrm>
          <a:prstGeom prst="rect">
            <a:avLst/>
          </a:prstGeom>
          <a:noFill/>
        </p:spPr>
        <p:txBody>
          <a:bodyPr wrap="square" rtlCol="0">
            <a:spAutoFit/>
          </a:bodyPr>
          <a:lstStyle/>
          <a:p>
            <a:r>
              <a:rPr lang="en-IN" sz="3375" dirty="0">
                <a:latin typeface="Nunito Sans" pitchFamily="2" charset="0"/>
              </a:rPr>
              <a:t>How to use logical operators in program?</a:t>
            </a:r>
            <a:endParaRPr lang="en-US" sz="3375" b="1" dirty="0">
              <a:latin typeface="Nunito Sans" pitchFamily="2" charset="0"/>
            </a:endParaRPr>
          </a:p>
        </p:txBody>
      </p:sp>
      <p:sp>
        <p:nvSpPr>
          <p:cNvPr id="18" name="Rectangle 17">
            <a:extLst>
              <a:ext uri="{FF2B5EF4-FFF2-40B4-BE49-F238E27FC236}">
                <a16:creationId xmlns:a16="http://schemas.microsoft.com/office/drawing/2014/main" id="{203ACC38-BFE0-4396-8C90-BA70E8E3A4A1}"/>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TextBox 10">
            <a:extLst>
              <a:ext uri="{FF2B5EF4-FFF2-40B4-BE49-F238E27FC236}">
                <a16:creationId xmlns:a16="http://schemas.microsoft.com/office/drawing/2014/main" id="{5AFC0D69-68C1-4838-9AC4-A4286388BDC4}"/>
              </a:ext>
            </a:extLst>
          </p:cNvPr>
          <p:cNvSpPr txBox="1"/>
          <p:nvPr/>
        </p:nvSpPr>
        <p:spPr>
          <a:xfrm>
            <a:off x="480566" y="1600200"/>
            <a:ext cx="8358633" cy="4208844"/>
          </a:xfrm>
          <a:prstGeom prst="rect">
            <a:avLst/>
          </a:prstGeom>
          <a:noFill/>
        </p:spPr>
        <p:txBody>
          <a:bodyPr wrap="square" rtlCol="0">
            <a:spAutoFit/>
          </a:bodyPr>
          <a:lstStyle/>
          <a:p>
            <a:pPr>
              <a:lnSpc>
                <a:spcPct val="150000"/>
              </a:lnSpc>
            </a:pPr>
            <a:r>
              <a:rPr lang="en-IN" sz="2000" dirty="0">
                <a:solidFill>
                  <a:srgbClr val="000000"/>
                </a:solidFill>
                <a:latin typeface="Nunito Sans Light" pitchFamily="2" charset="0"/>
              </a:rPr>
              <a:t>if(age </a:t>
            </a:r>
            <a:r>
              <a:rPr lang="en-IN" sz="2000" dirty="0">
                <a:solidFill>
                  <a:srgbClr val="FF0000"/>
                </a:solidFill>
                <a:latin typeface="Nunito Sans Light" pitchFamily="2" charset="0"/>
              </a:rPr>
              <a:t>&gt;</a:t>
            </a:r>
            <a:r>
              <a:rPr lang="en-IN" sz="2000" dirty="0">
                <a:solidFill>
                  <a:srgbClr val="000000"/>
                </a:solidFill>
                <a:latin typeface="Nunito Sans Light" pitchFamily="2" charset="0"/>
              </a:rPr>
              <a:t> 18) </a:t>
            </a:r>
            <a:r>
              <a:rPr lang="en-IN" sz="2000" dirty="0">
                <a:solidFill>
                  <a:srgbClr val="FF0000"/>
                </a:solidFill>
                <a:latin typeface="Nunito Sans Light" pitchFamily="2" charset="0"/>
              </a:rPr>
              <a:t>&amp;&amp;</a:t>
            </a:r>
            <a:r>
              <a:rPr lang="en-IN" sz="2000" dirty="0">
                <a:solidFill>
                  <a:srgbClr val="000000"/>
                </a:solidFill>
                <a:latin typeface="Nunito Sans Light" pitchFamily="2" charset="0"/>
              </a:rPr>
              <a:t> (weight </a:t>
            </a:r>
            <a:r>
              <a:rPr lang="en-IN" sz="2000" dirty="0">
                <a:solidFill>
                  <a:srgbClr val="FF0000"/>
                </a:solidFill>
                <a:latin typeface="Nunito Sans Light" pitchFamily="2" charset="0"/>
              </a:rPr>
              <a:t>&gt; </a:t>
            </a:r>
            <a:r>
              <a:rPr lang="en-IN" sz="2000" dirty="0">
                <a:solidFill>
                  <a:srgbClr val="000000"/>
                </a:solidFill>
                <a:latin typeface="Nunito Sans Light" pitchFamily="2" charset="0"/>
              </a:rPr>
              <a:t>50 )</a:t>
            </a:r>
          </a:p>
          <a:p>
            <a:pPr>
              <a:lnSpc>
                <a:spcPct val="150000"/>
              </a:lnSpc>
            </a:pPr>
            <a:r>
              <a:rPr lang="en-IN" sz="2000" dirty="0">
                <a:solidFill>
                  <a:srgbClr val="000000"/>
                </a:solidFill>
                <a:latin typeface="Nunito Sans Light" pitchFamily="2" charset="0"/>
              </a:rPr>
              <a:t>{</a:t>
            </a:r>
          </a:p>
          <a:p>
            <a:pPr>
              <a:lnSpc>
                <a:spcPct val="150000"/>
              </a:lnSpc>
            </a:pPr>
            <a:r>
              <a:rPr lang="en-IN" sz="2000" dirty="0">
                <a:solidFill>
                  <a:srgbClr val="000000"/>
                </a:solidFill>
                <a:latin typeface="Nunito Sans Light" pitchFamily="2" charset="0"/>
              </a:rPr>
              <a:t>	print(“Eligible to donate blood”)</a:t>
            </a:r>
          </a:p>
          <a:p>
            <a:pPr>
              <a:lnSpc>
                <a:spcPct val="150000"/>
              </a:lnSpc>
            </a:pPr>
            <a:r>
              <a:rPr lang="en-IN" sz="2000" dirty="0">
                <a:solidFill>
                  <a:srgbClr val="000000"/>
                </a:solidFill>
                <a:latin typeface="Nunito Sans Light" pitchFamily="2" charset="0"/>
              </a:rPr>
              <a:t>}</a:t>
            </a:r>
          </a:p>
          <a:p>
            <a:pPr>
              <a:lnSpc>
                <a:spcPct val="150000"/>
              </a:lnSpc>
            </a:pPr>
            <a:r>
              <a:rPr lang="en-IN" sz="2000" dirty="0">
                <a:solidFill>
                  <a:srgbClr val="000000"/>
                </a:solidFill>
                <a:latin typeface="Nunito Sans Light" pitchFamily="2" charset="0"/>
              </a:rPr>
              <a:t>else</a:t>
            </a:r>
          </a:p>
          <a:p>
            <a:pPr>
              <a:lnSpc>
                <a:spcPct val="150000"/>
              </a:lnSpc>
            </a:pPr>
            <a:r>
              <a:rPr lang="en-IN" sz="2000" dirty="0">
                <a:solidFill>
                  <a:srgbClr val="000000"/>
                </a:solidFill>
                <a:latin typeface="Nunito Sans Light" pitchFamily="2" charset="0"/>
              </a:rPr>
              <a:t>{</a:t>
            </a:r>
          </a:p>
          <a:p>
            <a:pPr>
              <a:lnSpc>
                <a:spcPct val="150000"/>
              </a:lnSpc>
            </a:pPr>
            <a:r>
              <a:rPr lang="en-IN" sz="2000" dirty="0">
                <a:solidFill>
                  <a:srgbClr val="000000"/>
                </a:solidFill>
                <a:latin typeface="Nunito Sans Light" pitchFamily="2" charset="0"/>
              </a:rPr>
              <a:t>	</a:t>
            </a:r>
            <a:r>
              <a:rPr lang="en-IN" sz="2000" dirty="0" err="1">
                <a:solidFill>
                  <a:srgbClr val="000000"/>
                </a:solidFill>
                <a:latin typeface="Nunito Sans Light" pitchFamily="2" charset="0"/>
              </a:rPr>
              <a:t>printf</a:t>
            </a:r>
            <a:r>
              <a:rPr lang="en-IN" sz="2000" dirty="0">
                <a:solidFill>
                  <a:srgbClr val="000000"/>
                </a:solidFill>
                <a:latin typeface="Nunito Sans Light" pitchFamily="2" charset="0"/>
              </a:rPr>
              <a:t>(“Not eligible”)</a:t>
            </a:r>
          </a:p>
          <a:p>
            <a:pPr>
              <a:lnSpc>
                <a:spcPct val="150000"/>
              </a:lnSpc>
            </a:pPr>
            <a:r>
              <a:rPr lang="en-IN" sz="2000" dirty="0">
                <a:solidFill>
                  <a:srgbClr val="000000"/>
                </a:solidFill>
                <a:latin typeface="Nunito Sans Light" pitchFamily="2" charset="0"/>
              </a:rPr>
              <a:t>}</a:t>
            </a:r>
          </a:p>
          <a:p>
            <a:pPr>
              <a:lnSpc>
                <a:spcPct val="150000"/>
              </a:lnSpc>
            </a:pPr>
            <a:endParaRPr lang="en-US" sz="2000" dirty="0">
              <a:solidFill>
                <a:srgbClr val="000000"/>
              </a:solidFill>
              <a:latin typeface="Nunito Sans Light" pitchFamily="2" charset="0"/>
            </a:endParaRPr>
          </a:p>
        </p:txBody>
      </p:sp>
    </p:spTree>
    <p:extLst>
      <p:ext uri="{BB962C8B-B14F-4D97-AF65-F5344CB8AC3E}">
        <p14:creationId xmlns:p14="http://schemas.microsoft.com/office/powerpoint/2010/main" val="1016221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7" y="5314950"/>
            <a:ext cx="9151374"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a:t>
            </a: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a:t>
            </a: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Courier New" panose="02070309020205020404" pitchFamily="49" charset="0"/>
                <a:cs typeface="Courier New" panose="02070309020205020404" pitchFamily="49" charset="0"/>
              </a:rPr>
              <a:t>Code</a:t>
            </a:r>
          </a:p>
        </p:txBody>
      </p:sp>
      <p:sp>
        <p:nvSpPr>
          <p:cNvPr id="16" name="Rectangle 15">
            <a:extLst>
              <a:ext uri="{FF2B5EF4-FFF2-40B4-BE49-F238E27FC236}">
                <a16:creationId xmlns:a16="http://schemas.microsoft.com/office/drawing/2014/main" id="{2B976B02-6958-4119-B17A-5F4408B90C2F}"/>
              </a:ext>
            </a:extLst>
          </p:cNvPr>
          <p:cNvSpPr/>
          <p:nvPr/>
        </p:nvSpPr>
        <p:spPr>
          <a:xfrm>
            <a:off x="0" y="1200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#include&lt;</a:t>
            </a:r>
            <a:r>
              <a:rPr lang="en-US" sz="1600" dirty="0" err="1">
                <a:solidFill>
                  <a:schemeClr val="bg1"/>
                </a:solidFill>
                <a:latin typeface="Courier New" panose="02070309020205020404" pitchFamily="49" charset="0"/>
                <a:cs typeface="Courier New" panose="02070309020205020404" pitchFamily="49" charset="0"/>
              </a:rPr>
              <a:t>stdio.h</a:t>
            </a:r>
            <a:r>
              <a:rPr lang="en-US" sz="1600" dirty="0">
                <a:solidFill>
                  <a:schemeClr val="bg1"/>
                </a:solidFill>
                <a:latin typeface="Courier New" panose="02070309020205020404" pitchFamily="49" charset="0"/>
                <a:cs typeface="Courier New" panose="02070309020205020404" pitchFamily="49" charset="0"/>
              </a:rPr>
              <a:t>&gt;</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chemeClr val="bg1"/>
                </a:solidFill>
                <a:latin typeface="Courier New" panose="02070309020205020404" pitchFamily="49" charset="0"/>
                <a:cs typeface="Courier New" panose="02070309020205020404" pitchFamily="49" charset="0"/>
              </a:rPr>
              <a:t>  </a:t>
            </a:r>
            <a:r>
              <a:rPr lang="en-US" sz="1600" dirty="0" err="1">
                <a:solidFill>
                  <a:schemeClr val="bg1"/>
                </a:solidFill>
                <a:latin typeface="Courier New" panose="02070309020205020404" pitchFamily="49" charset="0"/>
                <a:cs typeface="Courier New" panose="02070309020205020404" pitchFamily="49" charset="0"/>
              </a:rPr>
              <a:t>int</a:t>
            </a:r>
            <a:r>
              <a:rPr lang="en-US" sz="1600" dirty="0">
                <a:solidFill>
                  <a:schemeClr val="bg1"/>
                </a:solidFill>
                <a:latin typeface="Courier New" panose="02070309020205020404" pitchFamily="49" charset="0"/>
                <a:cs typeface="Courier New" panose="02070309020205020404" pitchFamily="49" charset="0"/>
              </a:rPr>
              <a:t> main()</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chemeClr val="bg1"/>
                </a:solidFill>
                <a:latin typeface="Courier New" panose="02070309020205020404" pitchFamily="49" charset="0"/>
                <a:cs typeface="Courier New" panose="02070309020205020404" pitchFamily="49" charset="0"/>
              </a:rPr>
              <a:t>  {</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chemeClr val="bg1"/>
                </a:solidFill>
                <a:latin typeface="Courier New" panose="02070309020205020404" pitchFamily="49" charset="0"/>
                <a:cs typeface="Courier New" panose="02070309020205020404" pitchFamily="49" charset="0"/>
              </a:rPr>
              <a:t>      </a:t>
            </a:r>
            <a:r>
              <a:rPr lang="en-US" sz="1600" dirty="0" err="1">
                <a:solidFill>
                  <a:schemeClr val="bg1"/>
                </a:solidFill>
                <a:latin typeface="Courier New" panose="02070309020205020404" pitchFamily="49" charset="0"/>
                <a:cs typeface="Courier New" panose="02070309020205020404" pitchFamily="49" charset="0"/>
              </a:rPr>
              <a:t>int</a:t>
            </a:r>
            <a:r>
              <a:rPr lang="en-US" sz="1600" dirty="0">
                <a:solidFill>
                  <a:schemeClr val="bg1"/>
                </a:solidFill>
                <a:latin typeface="Courier New" panose="02070309020205020404" pitchFamily="49" charset="0"/>
                <a:cs typeface="Courier New" panose="02070309020205020404" pitchFamily="49" charset="0"/>
              </a:rPr>
              <a:t> age, weight;</a:t>
            </a:r>
          </a:p>
        </p:txBody>
      </p:sp>
      <p:sp>
        <p:nvSpPr>
          <p:cNvPr id="34" name="Rectangle 33">
            <a:extLst>
              <a:ext uri="{FF2B5EF4-FFF2-40B4-BE49-F238E27FC236}">
                <a16:creationId xmlns:a16="http://schemas.microsoft.com/office/drawing/2014/main" id="{18B9FA3D-661F-4154-837C-FCEFCBDCD0BF}"/>
              </a:ext>
            </a:extLst>
          </p:cNvPr>
          <p:cNvSpPr/>
          <p:nvPr/>
        </p:nvSpPr>
        <p:spPr>
          <a:xfrm>
            <a:off x="11061" y="2585545"/>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rgbClr val="F05136"/>
                </a:solidFill>
                <a:latin typeface="Courier New" panose="02070309020205020404" pitchFamily="49" charset="0"/>
                <a:cs typeface="Courier New" panose="02070309020205020404" pitchFamily="49" charset="0"/>
              </a:rPr>
              <a:t>    </a:t>
            </a:r>
            <a:r>
              <a:rPr lang="en-US" sz="1600" dirty="0" err="1">
                <a:solidFill>
                  <a:schemeClr val="bg1"/>
                </a:solidFill>
                <a:latin typeface="Courier New" panose="02070309020205020404" pitchFamily="49" charset="0"/>
                <a:cs typeface="Courier New" panose="02070309020205020404" pitchFamily="49" charset="0"/>
              </a:rPr>
              <a:t>scanf</a:t>
            </a:r>
            <a:r>
              <a:rPr lang="en-US" sz="1600" dirty="0">
                <a:solidFill>
                  <a:schemeClr val="bg1"/>
                </a:solidFill>
                <a:latin typeface="Courier New" panose="02070309020205020404" pitchFamily="49" charset="0"/>
                <a:cs typeface="Courier New" panose="02070309020205020404" pitchFamily="49" charset="0"/>
              </a:rPr>
              <a:t>(“%d”, &amp;age);</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err="1">
                <a:solidFill>
                  <a:schemeClr val="bg1"/>
                </a:solidFill>
                <a:latin typeface="Courier New" panose="02070309020205020404" pitchFamily="49" charset="0"/>
                <a:cs typeface="Courier New" panose="02070309020205020404" pitchFamily="49" charset="0"/>
              </a:rPr>
              <a:t>scanf</a:t>
            </a:r>
            <a:r>
              <a:rPr lang="en-US" sz="1600" dirty="0">
                <a:solidFill>
                  <a:schemeClr val="bg1"/>
                </a:solidFill>
                <a:latin typeface="Courier New" panose="02070309020205020404" pitchFamily="49" charset="0"/>
                <a:cs typeface="Courier New" panose="02070309020205020404" pitchFamily="49" charset="0"/>
              </a:rPr>
              <a:t>(“%d”, &amp;weight);</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rgbClr val="F05136"/>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if(( age &gt; 18) &amp;&amp; (weight &gt; 50))</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printf(“Eligible to donate blood”);</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else{</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40313"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600" dirty="0">
                <a:solidFill>
                  <a:srgbClr val="7030A0"/>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printf(“Not eligible”);</a:t>
            </a:r>
          </a:p>
        </p:txBody>
      </p:sp>
      <p:sp>
        <p:nvSpPr>
          <p:cNvPr id="46" name="TextBox 45">
            <a:extLst>
              <a:ext uri="{FF2B5EF4-FFF2-40B4-BE49-F238E27FC236}">
                <a16:creationId xmlns:a16="http://schemas.microsoft.com/office/drawing/2014/main" id="{7AAF869B-898F-421F-B05D-8B5FACAAFB9D}"/>
              </a:ext>
            </a:extLst>
          </p:cNvPr>
          <p:cNvSpPr txBox="1"/>
          <p:nvPr/>
        </p:nvSpPr>
        <p:spPr>
          <a:xfrm>
            <a:off x="11061" y="1156511"/>
            <a:ext cx="387475" cy="7078861"/>
          </a:xfrm>
          <a:prstGeom prst="rect">
            <a:avLst/>
          </a:prstGeom>
          <a:noFill/>
        </p:spPr>
        <p:txBody>
          <a:bodyPr wrap="square" rtlCol="0">
            <a:spAutoFit/>
          </a:bodyPr>
          <a:lstStyle/>
          <a:p>
            <a:pPr>
              <a:lnSpc>
                <a:spcPct val="150000"/>
              </a:lnSpc>
            </a:pPr>
            <a:r>
              <a:rPr lang="en-US" sz="16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600" b="1" dirty="0">
                <a:solidFill>
                  <a:srgbClr val="FFFF00"/>
                </a:solidFill>
                <a:latin typeface="Courier New" panose="02070309020205020404" pitchFamily="49" charset="0"/>
                <a:cs typeface="Courier New" panose="02070309020205020404" pitchFamily="49" charset="0"/>
              </a:rPr>
              <a:t>14</a:t>
            </a:r>
          </a:p>
        </p:txBody>
      </p:sp>
    </p:spTree>
    <p:extLst>
      <p:ext uri="{BB962C8B-B14F-4D97-AF65-F5344CB8AC3E}">
        <p14:creationId xmlns:p14="http://schemas.microsoft.com/office/powerpoint/2010/main" val="29354830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22675" y="513468"/>
            <a:ext cx="8464125" cy="611706"/>
          </a:xfrm>
          <a:prstGeom prst="rect">
            <a:avLst/>
          </a:prstGeom>
          <a:noFill/>
        </p:spPr>
        <p:txBody>
          <a:bodyPr wrap="square" rtlCol="0">
            <a:spAutoFit/>
          </a:bodyPr>
          <a:lstStyle/>
          <a:p>
            <a:r>
              <a:rPr lang="en-US" sz="3375" b="1" dirty="0">
                <a:latin typeface="Nunito Sans" panose="00000500000000000000" pitchFamily="2" charset="0"/>
              </a:rPr>
              <a:t>Who is taller?</a:t>
            </a:r>
          </a:p>
        </p:txBody>
      </p:sp>
      <p:sp>
        <p:nvSpPr>
          <p:cNvPr id="18" name="Rectangle 17">
            <a:extLst>
              <a:ext uri="{FF2B5EF4-FFF2-40B4-BE49-F238E27FC236}">
                <a16:creationId xmlns:a16="http://schemas.microsoft.com/office/drawing/2014/main" id="{203ACC38-BFE0-4396-8C90-BA70E8E3A4A1}"/>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TextBox 10">
            <a:extLst>
              <a:ext uri="{FF2B5EF4-FFF2-40B4-BE49-F238E27FC236}">
                <a16:creationId xmlns:a16="http://schemas.microsoft.com/office/drawing/2014/main" id="{5AFC0D69-68C1-4838-9AC4-A4286388BDC4}"/>
              </a:ext>
            </a:extLst>
          </p:cNvPr>
          <p:cNvSpPr txBox="1"/>
          <p:nvPr/>
        </p:nvSpPr>
        <p:spPr>
          <a:xfrm>
            <a:off x="449036" y="1699742"/>
            <a:ext cx="4808765" cy="135473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1875" dirty="0">
                <a:latin typeface="Nunito Sans" panose="00000500000000000000" pitchFamily="2" charset="0"/>
              </a:rPr>
              <a:t>How will you find it?</a:t>
            </a:r>
          </a:p>
          <a:p>
            <a:pPr marL="342900" indent="-342900">
              <a:lnSpc>
                <a:spcPct val="150000"/>
              </a:lnSpc>
              <a:buFont typeface="Arial" panose="020B0604020202020204" pitchFamily="34" charset="0"/>
              <a:buChar char="•"/>
            </a:pPr>
            <a:r>
              <a:rPr lang="en-US" sz="1875" dirty="0">
                <a:latin typeface="Nunito Sans" panose="00000500000000000000" pitchFamily="2" charset="0"/>
              </a:rPr>
              <a:t>By comparing</a:t>
            </a:r>
          </a:p>
          <a:p>
            <a:pPr marL="342900" indent="-342900">
              <a:lnSpc>
                <a:spcPct val="150000"/>
              </a:lnSpc>
              <a:buFont typeface="Arial" panose="020B0604020202020204" pitchFamily="34" charset="0"/>
              <a:buChar char="•"/>
            </a:pPr>
            <a:r>
              <a:rPr lang="en-US" sz="1875" dirty="0">
                <a:latin typeface="Nunito Sans" panose="00000500000000000000" pitchFamily="2" charset="0"/>
              </a:rPr>
              <a:t>How to do that in programming?</a:t>
            </a:r>
          </a:p>
        </p:txBody>
      </p:sp>
      <p:pic>
        <p:nvPicPr>
          <p:cNvPr id="34818" name="Picture 2" descr="Image result for 10 school students standing"/>
          <p:cNvPicPr>
            <a:picLocks noChangeAspect="1" noChangeArrowheads="1"/>
          </p:cNvPicPr>
          <p:nvPr/>
        </p:nvPicPr>
        <p:blipFill>
          <a:blip r:embed="rId3"/>
          <a:srcRect/>
          <a:stretch>
            <a:fillRect/>
          </a:stretch>
        </p:blipFill>
        <p:spPr bwMode="auto">
          <a:xfrm>
            <a:off x="4636294" y="1943101"/>
            <a:ext cx="4050506" cy="2700338"/>
          </a:xfrm>
          <a:prstGeom prst="rect">
            <a:avLst/>
          </a:prstGeom>
          <a:noFill/>
        </p:spPr>
      </p:pic>
    </p:spTree>
    <p:extLst>
      <p:ext uri="{BB962C8B-B14F-4D97-AF65-F5344CB8AC3E}">
        <p14:creationId xmlns:p14="http://schemas.microsoft.com/office/powerpoint/2010/main" val="1016221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152400" y="279610"/>
            <a:ext cx="8464125" cy="611706"/>
          </a:xfrm>
          <a:prstGeom prst="rect">
            <a:avLst/>
          </a:prstGeom>
          <a:noFill/>
        </p:spPr>
        <p:txBody>
          <a:bodyPr wrap="square" rtlCol="0">
            <a:spAutoFit/>
          </a:bodyPr>
          <a:lstStyle/>
          <a:p>
            <a:r>
              <a:rPr lang="en-US" sz="3375" b="1" dirty="0">
                <a:latin typeface="Nunito Sans" panose="00000500000000000000" pitchFamily="2" charset="0"/>
              </a:rPr>
              <a:t>Cascaded(if else-if ladder)</a:t>
            </a:r>
          </a:p>
        </p:txBody>
      </p:sp>
      <p:sp>
        <p:nvSpPr>
          <p:cNvPr id="18" name="Rectangle 17">
            <a:extLst>
              <a:ext uri="{FF2B5EF4-FFF2-40B4-BE49-F238E27FC236}">
                <a16:creationId xmlns:a16="http://schemas.microsoft.com/office/drawing/2014/main" id="{203ACC38-BFE0-4396-8C90-BA70E8E3A4A1}"/>
              </a:ext>
            </a:extLst>
          </p:cNvPr>
          <p:cNvSpPr/>
          <p:nvPr/>
        </p:nvSpPr>
        <p:spPr>
          <a:xfrm>
            <a:off x="398402" y="990338"/>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a:extLst>
              <a:ext uri="{FF2B5EF4-FFF2-40B4-BE49-F238E27FC236}">
                <a16:creationId xmlns:a16="http://schemas.microsoft.com/office/drawing/2014/main" id="{6373F422-781C-4385-84E3-34EDBC7AB3E7}"/>
              </a:ext>
            </a:extLst>
          </p:cNvPr>
          <p:cNvSpPr txBox="1"/>
          <p:nvPr/>
        </p:nvSpPr>
        <p:spPr>
          <a:xfrm>
            <a:off x="122182" y="1127936"/>
            <a:ext cx="8328361" cy="380873"/>
          </a:xfrm>
          <a:prstGeom prst="rect">
            <a:avLst/>
          </a:prstGeom>
          <a:noFill/>
        </p:spPr>
        <p:txBody>
          <a:bodyPr wrap="square" rtlCol="0">
            <a:spAutoFit/>
          </a:bodyPr>
          <a:lstStyle/>
          <a:p>
            <a:r>
              <a:rPr lang="en-US" sz="1875" dirty="0">
                <a:latin typeface="Nunito Sans SemiBold" pitchFamily="2" charset="0"/>
              </a:rPr>
              <a:t>Syntax:</a:t>
            </a:r>
          </a:p>
        </p:txBody>
      </p:sp>
      <p:sp>
        <p:nvSpPr>
          <p:cNvPr id="12" name="TextBox 11"/>
          <p:cNvSpPr txBox="1"/>
          <p:nvPr/>
        </p:nvSpPr>
        <p:spPr>
          <a:xfrm>
            <a:off x="1600200" y="1176021"/>
            <a:ext cx="6248400" cy="4247317"/>
          </a:xfrm>
          <a:prstGeom prst="rect">
            <a:avLst/>
          </a:prstGeom>
          <a:noFill/>
        </p:spPr>
        <p:txBody>
          <a:bodyPr wrap="square" rtlCol="0">
            <a:spAutoFit/>
          </a:bodyPr>
          <a:lstStyle/>
          <a:p>
            <a:r>
              <a:rPr lang="en-US" b="1" dirty="0">
                <a:latin typeface="Nunito Sans Light" pitchFamily="2" charset="0"/>
              </a:rPr>
              <a:t>if(condition1)</a:t>
            </a:r>
          </a:p>
          <a:p>
            <a:r>
              <a:rPr lang="en-US" dirty="0">
                <a:latin typeface="Nunito Sans Light" pitchFamily="2" charset="0"/>
              </a:rPr>
              <a:t>{  </a:t>
            </a:r>
          </a:p>
          <a:p>
            <a:r>
              <a:rPr lang="en-US" dirty="0">
                <a:latin typeface="Nunito Sans Light" pitchFamily="2" charset="0"/>
              </a:rPr>
              <a:t>	//</a:t>
            </a:r>
            <a:r>
              <a:rPr lang="en-US" b="1" dirty="0">
                <a:latin typeface="Nunito Sans Light" pitchFamily="2" charset="0"/>
              </a:rPr>
              <a:t>block1</a:t>
            </a:r>
            <a:r>
              <a:rPr lang="en-US" dirty="0">
                <a:latin typeface="Nunito Sans Light" pitchFamily="2" charset="0"/>
              </a:rPr>
              <a:t>: code to be executed if condition1 is true  </a:t>
            </a:r>
          </a:p>
          <a:p>
            <a:r>
              <a:rPr lang="en-US" dirty="0">
                <a:latin typeface="Nunito Sans Light" pitchFamily="2" charset="0"/>
              </a:rPr>
              <a:t>}</a:t>
            </a:r>
          </a:p>
          <a:p>
            <a:r>
              <a:rPr lang="en-US" b="1" dirty="0">
                <a:latin typeface="Nunito Sans Light" pitchFamily="2" charset="0"/>
              </a:rPr>
              <a:t>else if(condition2)</a:t>
            </a:r>
          </a:p>
          <a:p>
            <a:r>
              <a:rPr lang="en-US" dirty="0">
                <a:latin typeface="Nunito Sans Light" pitchFamily="2" charset="0"/>
              </a:rPr>
              <a:t>{ </a:t>
            </a:r>
          </a:p>
          <a:p>
            <a:r>
              <a:rPr lang="en-US" dirty="0">
                <a:latin typeface="Nunito Sans Light" pitchFamily="2" charset="0"/>
              </a:rPr>
              <a:t>    	//</a:t>
            </a:r>
            <a:r>
              <a:rPr lang="en-US" b="1" dirty="0">
                <a:latin typeface="Nunito Sans Light" pitchFamily="2" charset="0"/>
              </a:rPr>
              <a:t>block2</a:t>
            </a:r>
            <a:r>
              <a:rPr lang="en-US" dirty="0">
                <a:latin typeface="Nunito Sans Light" pitchFamily="2" charset="0"/>
              </a:rPr>
              <a:t>:code to be executed if condition2 is true  </a:t>
            </a:r>
          </a:p>
          <a:p>
            <a:r>
              <a:rPr lang="en-US" dirty="0">
                <a:latin typeface="Nunito Sans Light" pitchFamily="2" charset="0"/>
              </a:rPr>
              <a:t>}  </a:t>
            </a:r>
          </a:p>
          <a:p>
            <a:r>
              <a:rPr lang="en-US" b="1" dirty="0">
                <a:latin typeface="Nunito Sans Light" pitchFamily="2" charset="0"/>
              </a:rPr>
              <a:t>else if(condition3){ </a:t>
            </a:r>
          </a:p>
          <a:p>
            <a:r>
              <a:rPr lang="en-US" dirty="0">
                <a:latin typeface="Nunito Sans Light" pitchFamily="2" charset="0"/>
              </a:rPr>
              <a:t>    	//</a:t>
            </a:r>
            <a:r>
              <a:rPr lang="en-US" b="1" dirty="0">
                <a:latin typeface="Nunito Sans Light" pitchFamily="2" charset="0"/>
              </a:rPr>
              <a:t>block3</a:t>
            </a:r>
            <a:r>
              <a:rPr lang="en-US" dirty="0">
                <a:latin typeface="Nunito Sans Light" pitchFamily="2" charset="0"/>
              </a:rPr>
              <a:t>:code to be executed if condition3 is true  </a:t>
            </a:r>
          </a:p>
          <a:p>
            <a:r>
              <a:rPr lang="en-US" dirty="0">
                <a:latin typeface="Nunito Sans Light" pitchFamily="2" charset="0"/>
              </a:rPr>
              <a:t>}  </a:t>
            </a:r>
          </a:p>
          <a:p>
            <a:r>
              <a:rPr lang="en-US" dirty="0">
                <a:latin typeface="Nunito Sans Light" pitchFamily="2" charset="0"/>
              </a:rPr>
              <a:t>...  </a:t>
            </a:r>
          </a:p>
          <a:p>
            <a:r>
              <a:rPr lang="en-US" b="1" dirty="0">
                <a:latin typeface="Nunito Sans Light" pitchFamily="2" charset="0"/>
              </a:rPr>
              <a:t>else{  </a:t>
            </a:r>
          </a:p>
          <a:p>
            <a:r>
              <a:rPr lang="en-US" dirty="0">
                <a:latin typeface="Nunito Sans Light" pitchFamily="2" charset="0"/>
              </a:rPr>
              <a:t>    //</a:t>
            </a:r>
            <a:r>
              <a:rPr lang="en-US" b="1" dirty="0">
                <a:latin typeface="Nunito Sans Light" pitchFamily="2" charset="0"/>
              </a:rPr>
              <a:t>:</a:t>
            </a:r>
            <a:r>
              <a:rPr lang="en-US" dirty="0">
                <a:latin typeface="Nunito Sans Light" pitchFamily="2" charset="0"/>
              </a:rPr>
              <a:t>code to be executed if all the conditions are false	</a:t>
            </a:r>
          </a:p>
          <a:p>
            <a:r>
              <a:rPr lang="en-US" dirty="0">
                <a:latin typeface="Nunito Sans Light" pitchFamily="2" charset="0"/>
              </a:rPr>
              <a:t>}</a:t>
            </a:r>
          </a:p>
        </p:txBody>
      </p:sp>
      <p:sp>
        <p:nvSpPr>
          <p:cNvPr id="3" name="TextBox 2">
            <a:extLst>
              <a:ext uri="{FF2B5EF4-FFF2-40B4-BE49-F238E27FC236}">
                <a16:creationId xmlns:a16="http://schemas.microsoft.com/office/drawing/2014/main" id="{8E483CE5-BE6B-039B-B6DD-CBB50F936A0E}"/>
              </a:ext>
            </a:extLst>
          </p:cNvPr>
          <p:cNvSpPr txBox="1"/>
          <p:nvPr/>
        </p:nvSpPr>
        <p:spPr>
          <a:xfrm>
            <a:off x="398402" y="5719334"/>
            <a:ext cx="8516998" cy="752514"/>
          </a:xfrm>
          <a:prstGeom prst="rect">
            <a:avLst/>
          </a:prstGeom>
          <a:noFill/>
        </p:spPr>
        <p:txBody>
          <a:bodyPr wrap="square">
            <a:spAutoFit/>
          </a:bodyPr>
          <a:lstStyle/>
          <a:p>
            <a:pPr marL="285750" indent="-285750">
              <a:lnSpc>
                <a:spcPct val="110000"/>
              </a:lnSpc>
              <a:buFont typeface="Wingdings" panose="05000000000000000000" pitchFamily="2" charset="2"/>
              <a:buChar char="§"/>
            </a:pPr>
            <a:r>
              <a:rPr lang="en-US" sz="2000" dirty="0"/>
              <a:t>The </a:t>
            </a:r>
            <a:r>
              <a:rPr lang="en-US" sz="2000" b="1" dirty="0"/>
              <a:t>if...else ladder </a:t>
            </a:r>
            <a:r>
              <a:rPr lang="en-US" sz="2000" dirty="0"/>
              <a:t>allows you to check between </a:t>
            </a:r>
            <a:r>
              <a:rPr lang="en-US" sz="2000" b="1" dirty="0"/>
              <a:t>multiple test expressions </a:t>
            </a:r>
            <a:r>
              <a:rPr lang="en-US" sz="2000" dirty="0"/>
              <a:t>and execute different statements..</a:t>
            </a:r>
            <a:endParaRPr lang="en-IN" sz="2000" dirty="0"/>
          </a:p>
        </p:txBody>
      </p:sp>
    </p:spTree>
    <p:extLst>
      <p:ext uri="{BB962C8B-B14F-4D97-AF65-F5344CB8AC3E}">
        <p14:creationId xmlns:p14="http://schemas.microsoft.com/office/powerpoint/2010/main" val="10162216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628" y="111926"/>
            <a:ext cx="8464125" cy="611706"/>
          </a:xfrm>
          <a:prstGeom prst="rect">
            <a:avLst/>
          </a:prstGeom>
          <a:noFill/>
        </p:spPr>
        <p:txBody>
          <a:bodyPr wrap="square" rtlCol="0">
            <a:spAutoFit/>
          </a:bodyPr>
          <a:lstStyle/>
          <a:p>
            <a:r>
              <a:rPr lang="en-US" sz="3375" b="1" dirty="0">
                <a:latin typeface="Nunito Sans" panose="00000500000000000000" pitchFamily="2" charset="0"/>
              </a:rPr>
              <a:t>Decision Making in PUBG </a:t>
            </a:r>
          </a:p>
        </p:txBody>
      </p:sp>
      <p:sp>
        <p:nvSpPr>
          <p:cNvPr id="18" name="Rectangle 17">
            <a:extLst>
              <a:ext uri="{FF2B5EF4-FFF2-40B4-BE49-F238E27FC236}">
                <a16:creationId xmlns:a16="http://schemas.microsoft.com/office/drawing/2014/main" id="{203ACC38-BFE0-4396-8C90-BA70E8E3A4A1}"/>
              </a:ext>
            </a:extLst>
          </p:cNvPr>
          <p:cNvSpPr/>
          <p:nvPr/>
        </p:nvSpPr>
        <p:spPr>
          <a:xfrm>
            <a:off x="129890" y="73280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a:extLst>
              <a:ext uri="{FF2B5EF4-FFF2-40B4-BE49-F238E27FC236}">
                <a16:creationId xmlns:a16="http://schemas.microsoft.com/office/drawing/2014/main" id="{6373F422-781C-4385-84E3-34EDBC7AB3E7}"/>
              </a:ext>
            </a:extLst>
          </p:cNvPr>
          <p:cNvSpPr txBox="1"/>
          <p:nvPr/>
        </p:nvSpPr>
        <p:spPr>
          <a:xfrm>
            <a:off x="129890" y="1033930"/>
            <a:ext cx="9014111" cy="4672048"/>
          </a:xfrm>
          <a:prstGeom prst="rect">
            <a:avLst/>
          </a:prstGeom>
          <a:noFill/>
        </p:spPr>
        <p:txBody>
          <a:bodyPr wrap="square" rtlCol="0">
            <a:spAutoFit/>
          </a:bodyPr>
          <a:lstStyle/>
          <a:p>
            <a:pPr>
              <a:lnSpc>
                <a:spcPct val="90000"/>
              </a:lnSpc>
              <a:spcBef>
                <a:spcPts val="750"/>
              </a:spcBef>
            </a:pPr>
            <a:r>
              <a:rPr lang="en-IN" dirty="0">
                <a:solidFill>
                  <a:prstClr val="black"/>
                </a:solidFill>
              </a:rPr>
              <a:t>PUBG players are not going to get a Chicken Dinner anytime soon without the ability to aim at targets and take them down with relative ease. So to aim the target they must use </a:t>
            </a:r>
            <a:r>
              <a:rPr lang="en-IN" b="1" dirty="0">
                <a:solidFill>
                  <a:prstClr val="black"/>
                </a:solidFill>
              </a:rPr>
              <a:t>scope</a:t>
            </a:r>
            <a:r>
              <a:rPr lang="en-IN" dirty="0">
                <a:solidFill>
                  <a:prstClr val="black"/>
                </a:solidFill>
              </a:rPr>
              <a:t>. It can take hundreds of rounds before you become more comfortable with all the weapons on offer and start landing your shots, but we’re here to help speed that process up.</a:t>
            </a:r>
          </a:p>
          <a:p>
            <a:pPr>
              <a:lnSpc>
                <a:spcPct val="90000"/>
              </a:lnSpc>
              <a:spcBef>
                <a:spcPts val="750"/>
              </a:spcBef>
            </a:pPr>
            <a:r>
              <a:rPr lang="en-IN" b="1" dirty="0">
                <a:solidFill>
                  <a:prstClr val="black"/>
                </a:solidFill>
              </a:rPr>
              <a:t>Conditions:</a:t>
            </a:r>
          </a:p>
          <a:p>
            <a:pPr marL="171450" indent="-171450">
              <a:lnSpc>
                <a:spcPct val="90000"/>
              </a:lnSpc>
              <a:spcBef>
                <a:spcPts val="750"/>
              </a:spcBef>
              <a:buFont typeface="Arial" panose="020B0604020202020204" pitchFamily="34" charset="0"/>
              <a:buChar char="•"/>
            </a:pPr>
            <a:r>
              <a:rPr lang="en-IN" sz="2000" dirty="0">
                <a:solidFill>
                  <a:prstClr val="black"/>
                </a:solidFill>
              </a:rPr>
              <a:t>If you have 8x scope, Use </a:t>
            </a:r>
            <a:r>
              <a:rPr lang="en-IN" sz="2000" dirty="0" err="1">
                <a:solidFill>
                  <a:prstClr val="black"/>
                </a:solidFill>
              </a:rPr>
              <a:t>snipper</a:t>
            </a:r>
            <a:r>
              <a:rPr lang="en-IN" sz="2000" dirty="0">
                <a:solidFill>
                  <a:prstClr val="black"/>
                </a:solidFill>
              </a:rPr>
              <a:t> gun.</a:t>
            </a:r>
          </a:p>
          <a:p>
            <a:pPr marL="171450" indent="-171450">
              <a:lnSpc>
                <a:spcPct val="90000"/>
              </a:lnSpc>
              <a:spcBef>
                <a:spcPts val="750"/>
              </a:spcBef>
              <a:buFont typeface="Arial" panose="020B0604020202020204" pitchFamily="34" charset="0"/>
              <a:buChar char="•"/>
            </a:pPr>
            <a:r>
              <a:rPr lang="en-IN" sz="2000" dirty="0">
                <a:solidFill>
                  <a:prstClr val="black"/>
                </a:solidFill>
              </a:rPr>
              <a:t>If you have 6X scope, Use AUG A3, GROZA, QBZ, M16A4, M416 .</a:t>
            </a:r>
          </a:p>
          <a:p>
            <a:pPr marL="171450" indent="-171450">
              <a:lnSpc>
                <a:spcPct val="90000"/>
              </a:lnSpc>
              <a:spcBef>
                <a:spcPts val="750"/>
              </a:spcBef>
              <a:buFont typeface="Arial" panose="020B0604020202020204" pitchFamily="34" charset="0"/>
              <a:buChar char="•"/>
            </a:pPr>
            <a:r>
              <a:rPr lang="en-IN" sz="2000" dirty="0">
                <a:solidFill>
                  <a:prstClr val="black"/>
                </a:solidFill>
              </a:rPr>
              <a:t>If you have 4x Scope, Use UMP9, AKM, SCAR-L, Cross Bow .</a:t>
            </a:r>
          </a:p>
          <a:p>
            <a:pPr marL="171450" indent="-171450">
              <a:lnSpc>
                <a:spcPct val="90000"/>
              </a:lnSpc>
              <a:spcBef>
                <a:spcPts val="750"/>
              </a:spcBef>
              <a:buFont typeface="Arial" panose="020B0604020202020204" pitchFamily="34" charset="0"/>
              <a:buChar char="•"/>
            </a:pPr>
            <a:r>
              <a:rPr lang="en-IN" sz="2000" dirty="0">
                <a:solidFill>
                  <a:prstClr val="black"/>
                </a:solidFill>
              </a:rPr>
              <a:t>If you have 2x Scope, almost all guns.</a:t>
            </a:r>
          </a:p>
          <a:p>
            <a:pPr marL="171450" indent="-171450">
              <a:lnSpc>
                <a:spcPct val="90000"/>
              </a:lnSpc>
              <a:spcBef>
                <a:spcPts val="750"/>
              </a:spcBef>
              <a:buFont typeface="Arial" panose="020B0604020202020204" pitchFamily="34" charset="0"/>
              <a:buChar char="•"/>
            </a:pPr>
            <a:r>
              <a:rPr lang="en-IN" sz="2000" dirty="0">
                <a:solidFill>
                  <a:prstClr val="black"/>
                </a:solidFill>
              </a:rPr>
              <a:t>If you don’t have scope, find one.</a:t>
            </a:r>
          </a:p>
          <a:p>
            <a:pPr marL="171450" indent="-171450">
              <a:lnSpc>
                <a:spcPct val="90000"/>
              </a:lnSpc>
              <a:spcBef>
                <a:spcPts val="750"/>
              </a:spcBef>
            </a:pPr>
            <a:endParaRPr lang="en-IN" dirty="0">
              <a:solidFill>
                <a:prstClr val="black"/>
              </a:solidFill>
            </a:endParaRPr>
          </a:p>
          <a:p>
            <a:pPr>
              <a:lnSpc>
                <a:spcPct val="90000"/>
              </a:lnSpc>
              <a:spcBef>
                <a:spcPts val="750"/>
              </a:spcBef>
            </a:pPr>
            <a:r>
              <a:rPr lang="en-IN" dirty="0">
                <a:solidFill>
                  <a:prstClr val="black"/>
                </a:solidFill>
              </a:rPr>
              <a:t>Now Let’s help them by writing a program which helps them</a:t>
            </a:r>
          </a:p>
          <a:p>
            <a:pPr>
              <a:lnSpc>
                <a:spcPct val="90000"/>
              </a:lnSpc>
              <a:spcBef>
                <a:spcPts val="750"/>
              </a:spcBef>
            </a:pPr>
            <a:r>
              <a:rPr lang="en-IN" dirty="0">
                <a:solidFill>
                  <a:prstClr val="black"/>
                </a:solidFill>
              </a:rPr>
              <a:t>to select the gun based on the scope .</a:t>
            </a:r>
          </a:p>
          <a:p>
            <a:endParaRPr lang="en-US" dirty="0">
              <a:latin typeface="Nunito Sans SemiBold" pitchFamily="2"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2250" y="2940817"/>
            <a:ext cx="2190806" cy="1023964"/>
          </a:xfrm>
          <a:prstGeom prst="rect">
            <a:avLst/>
          </a:prstGeom>
        </p:spPr>
      </p:pic>
      <p:pic>
        <p:nvPicPr>
          <p:cNvPr id="11" name="Picture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72250" y="4074901"/>
            <a:ext cx="2190731" cy="1125749"/>
          </a:xfrm>
          <a:prstGeom prst="rect">
            <a:avLst/>
          </a:prstGeom>
        </p:spPr>
      </p:pic>
    </p:spTree>
    <p:extLst>
      <p:ext uri="{BB962C8B-B14F-4D97-AF65-F5344CB8AC3E}">
        <p14:creationId xmlns:p14="http://schemas.microsoft.com/office/powerpoint/2010/main" val="10162216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152400" y="153016"/>
            <a:ext cx="8464125" cy="611706"/>
          </a:xfrm>
          <a:prstGeom prst="rect">
            <a:avLst/>
          </a:prstGeom>
          <a:noFill/>
        </p:spPr>
        <p:txBody>
          <a:bodyPr wrap="square" rtlCol="0">
            <a:spAutoFit/>
          </a:bodyPr>
          <a:lstStyle/>
          <a:p>
            <a:r>
              <a:rPr lang="en-US" sz="3375" b="1" dirty="0" err="1">
                <a:latin typeface="Nunito Sans" panose="00000500000000000000" pitchFamily="2" charset="0"/>
              </a:rPr>
              <a:t>Pseudocode</a:t>
            </a:r>
            <a:endParaRPr lang="en-US" sz="3375" b="1" dirty="0">
              <a:latin typeface="Nunito Sans" panose="00000500000000000000" pitchFamily="2" charset="0"/>
            </a:endParaRPr>
          </a:p>
        </p:txBody>
      </p:sp>
      <p:sp>
        <p:nvSpPr>
          <p:cNvPr id="18" name="Rectangle 17">
            <a:extLst>
              <a:ext uri="{FF2B5EF4-FFF2-40B4-BE49-F238E27FC236}">
                <a16:creationId xmlns:a16="http://schemas.microsoft.com/office/drawing/2014/main" id="{203ACC38-BFE0-4396-8C90-BA70E8E3A4A1}"/>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TextBox 10">
            <a:extLst>
              <a:ext uri="{FF2B5EF4-FFF2-40B4-BE49-F238E27FC236}">
                <a16:creationId xmlns:a16="http://schemas.microsoft.com/office/drawing/2014/main" id="{5AFC0D69-68C1-4838-9AC4-A4286388BDC4}"/>
              </a:ext>
            </a:extLst>
          </p:cNvPr>
          <p:cNvSpPr txBox="1"/>
          <p:nvPr/>
        </p:nvSpPr>
        <p:spPr>
          <a:xfrm>
            <a:off x="400050" y="2134687"/>
            <a:ext cx="6008915" cy="2862322"/>
          </a:xfrm>
          <a:prstGeom prst="rect">
            <a:avLst/>
          </a:prstGeom>
          <a:noFill/>
        </p:spPr>
        <p:txBody>
          <a:bodyPr wrap="square" rtlCol="0">
            <a:spAutoFit/>
          </a:bodyPr>
          <a:lstStyle/>
          <a:p>
            <a:r>
              <a:rPr lang="en-IN" sz="1500" dirty="0">
                <a:latin typeface="Nunito Sans" pitchFamily="2" charset="0"/>
              </a:rPr>
              <a:t>if(scope == 8)</a:t>
            </a:r>
          </a:p>
          <a:p>
            <a:r>
              <a:rPr lang="en-IN" sz="1500" dirty="0">
                <a:latin typeface="Nunito Sans" pitchFamily="2" charset="0"/>
              </a:rPr>
              <a:t>{</a:t>
            </a:r>
          </a:p>
          <a:p>
            <a:r>
              <a:rPr lang="en-IN" sz="1500" dirty="0">
                <a:latin typeface="Nunito Sans" pitchFamily="2" charset="0"/>
              </a:rPr>
              <a:t> 	Print(“Use </a:t>
            </a:r>
            <a:r>
              <a:rPr lang="en-IN" sz="1500" dirty="0" err="1">
                <a:latin typeface="Nunito Sans" pitchFamily="2" charset="0"/>
              </a:rPr>
              <a:t>Snipper</a:t>
            </a:r>
            <a:r>
              <a:rPr lang="en-IN" sz="1500" dirty="0">
                <a:latin typeface="Nunito Sans" pitchFamily="2" charset="0"/>
              </a:rPr>
              <a:t>”);</a:t>
            </a:r>
          </a:p>
          <a:p>
            <a:r>
              <a:rPr lang="en-IN" sz="1500" dirty="0">
                <a:latin typeface="Nunito Sans" pitchFamily="2" charset="0"/>
              </a:rPr>
              <a:t>}</a:t>
            </a:r>
          </a:p>
          <a:p>
            <a:r>
              <a:rPr lang="en-IN" sz="1500" dirty="0">
                <a:latin typeface="Nunito Sans" pitchFamily="2" charset="0"/>
              </a:rPr>
              <a:t>else if(scope == 6)</a:t>
            </a:r>
          </a:p>
          <a:p>
            <a:r>
              <a:rPr lang="en-IN" sz="1500" dirty="0">
                <a:latin typeface="Nunito Sans" pitchFamily="2" charset="0"/>
              </a:rPr>
              <a:t>{</a:t>
            </a:r>
          </a:p>
          <a:p>
            <a:r>
              <a:rPr lang="en-IN" sz="1500" dirty="0">
                <a:latin typeface="Nunito Sans" pitchFamily="2" charset="0"/>
              </a:rPr>
              <a:t>   	Print(“Use AUG A3 / GROZA / QBZ / M16A4 / M416 “);</a:t>
            </a:r>
          </a:p>
          <a:p>
            <a:r>
              <a:rPr lang="en-IN" sz="1500" dirty="0">
                <a:latin typeface="Nunito Sans" pitchFamily="2" charset="0"/>
              </a:rPr>
              <a:t>}</a:t>
            </a:r>
          </a:p>
          <a:p>
            <a:r>
              <a:rPr lang="en-IN" sz="1500" dirty="0">
                <a:latin typeface="Nunito Sans" pitchFamily="2" charset="0"/>
              </a:rPr>
              <a:t>else if(scope == 4)</a:t>
            </a:r>
          </a:p>
          <a:p>
            <a:r>
              <a:rPr lang="en-IN" sz="1500" dirty="0">
                <a:latin typeface="Nunito Sans" pitchFamily="2" charset="0"/>
              </a:rPr>
              <a:t>{</a:t>
            </a:r>
          </a:p>
          <a:p>
            <a:r>
              <a:rPr lang="en-IN" sz="1500" dirty="0">
                <a:latin typeface="Nunito Sans" pitchFamily="2" charset="0"/>
              </a:rPr>
              <a:t>   	Print(“Use UMP9 / AKM / SCAR-L / Cross Bow );</a:t>
            </a:r>
          </a:p>
          <a:p>
            <a:r>
              <a:rPr lang="en-IN" sz="1500" dirty="0">
                <a:latin typeface="Nunito Sans" pitchFamily="2" charset="0"/>
              </a:rPr>
              <a:t>}</a:t>
            </a:r>
          </a:p>
        </p:txBody>
      </p:sp>
      <p:sp>
        <p:nvSpPr>
          <p:cNvPr id="10" name="TextBox 9">
            <a:extLst>
              <a:ext uri="{FF2B5EF4-FFF2-40B4-BE49-F238E27FC236}">
                <a16:creationId xmlns:a16="http://schemas.microsoft.com/office/drawing/2014/main" id="{5AFC0D69-68C1-4838-9AC4-A4286388BDC4}"/>
              </a:ext>
            </a:extLst>
          </p:cNvPr>
          <p:cNvSpPr txBox="1"/>
          <p:nvPr/>
        </p:nvSpPr>
        <p:spPr>
          <a:xfrm>
            <a:off x="5943600" y="2114551"/>
            <a:ext cx="4286250" cy="2256387"/>
          </a:xfrm>
          <a:prstGeom prst="rect">
            <a:avLst/>
          </a:prstGeom>
          <a:noFill/>
        </p:spPr>
        <p:txBody>
          <a:bodyPr wrap="square" rtlCol="0">
            <a:spAutoFit/>
          </a:bodyPr>
          <a:lstStyle/>
          <a:p>
            <a:r>
              <a:rPr lang="en-IN" sz="1500" dirty="0">
                <a:latin typeface="Nunito Sans" pitchFamily="2" charset="0"/>
              </a:rPr>
              <a:t>else if(scope == 2)</a:t>
            </a:r>
          </a:p>
          <a:p>
            <a:r>
              <a:rPr lang="en-IN" sz="1500" dirty="0">
                <a:latin typeface="Nunito Sans" pitchFamily="2" charset="0"/>
              </a:rPr>
              <a:t>{</a:t>
            </a:r>
          </a:p>
          <a:p>
            <a:r>
              <a:rPr lang="en-IN" sz="1500" dirty="0">
                <a:latin typeface="Nunito Sans" pitchFamily="2" charset="0"/>
              </a:rPr>
              <a:t>   	Print(“Almost all guns”);</a:t>
            </a:r>
          </a:p>
          <a:p>
            <a:r>
              <a:rPr lang="en-IN" sz="1500" dirty="0">
                <a:latin typeface="Nunito Sans" pitchFamily="2" charset="0"/>
              </a:rPr>
              <a:t>}</a:t>
            </a:r>
          </a:p>
          <a:p>
            <a:r>
              <a:rPr lang="en-IN" sz="1500" dirty="0">
                <a:latin typeface="Nunito Sans" pitchFamily="2" charset="0"/>
              </a:rPr>
              <a:t>else</a:t>
            </a:r>
          </a:p>
          <a:p>
            <a:r>
              <a:rPr lang="en-IN" sz="1500" dirty="0">
                <a:latin typeface="Nunito Sans" pitchFamily="2" charset="0"/>
              </a:rPr>
              <a:t>{</a:t>
            </a:r>
          </a:p>
          <a:p>
            <a:r>
              <a:rPr lang="en-IN" sz="1500" dirty="0">
                <a:latin typeface="Nunito Sans" pitchFamily="2" charset="0"/>
              </a:rPr>
              <a:t>   	Print(“Find one”);</a:t>
            </a:r>
          </a:p>
          <a:p>
            <a:r>
              <a:rPr lang="en-IN" sz="1500" dirty="0">
                <a:latin typeface="Nunito Sans" pitchFamily="2" charset="0"/>
              </a:rPr>
              <a:t>}</a:t>
            </a:r>
            <a:endParaRPr lang="en-GB" sz="1500" dirty="0">
              <a:latin typeface="Nunito Sans" pitchFamily="2" charset="0"/>
            </a:endParaRPr>
          </a:p>
          <a:p>
            <a:pPr>
              <a:lnSpc>
                <a:spcPct val="150000"/>
              </a:lnSpc>
            </a:pPr>
            <a:endParaRPr lang="en-US" sz="1500" dirty="0">
              <a:latin typeface="Nunito Sans" pitchFamily="2" charset="0"/>
            </a:endParaRPr>
          </a:p>
        </p:txBody>
      </p:sp>
    </p:spTree>
    <p:extLst>
      <p:ext uri="{BB962C8B-B14F-4D97-AF65-F5344CB8AC3E}">
        <p14:creationId xmlns:p14="http://schemas.microsoft.com/office/powerpoint/2010/main" val="1016221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7" y="5441036"/>
            <a:ext cx="9151374"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783936"/>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11061" y="1006432"/>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75" b="1" dirty="0">
                <a:latin typeface="Courier New" panose="02070309020205020404" pitchFamily="49" charset="0"/>
                <a:cs typeface="Courier New" panose="02070309020205020404" pitchFamily="49" charset="0"/>
              </a:rPr>
              <a:t>Code</a:t>
            </a:r>
          </a:p>
        </p:txBody>
      </p:sp>
      <p:sp>
        <p:nvSpPr>
          <p:cNvPr id="16" name="Rectangle 15">
            <a:extLst>
              <a:ext uri="{FF2B5EF4-FFF2-40B4-BE49-F238E27FC236}">
                <a16:creationId xmlns:a16="http://schemas.microsoft.com/office/drawing/2014/main" id="{2B976B02-6958-4119-B17A-5F4408B90C2F}"/>
              </a:ext>
            </a:extLst>
          </p:cNvPr>
          <p:cNvSpPr/>
          <p:nvPr/>
        </p:nvSpPr>
        <p:spPr>
          <a:xfrm>
            <a:off x="0" y="1326236"/>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#include&lt;</a:t>
            </a:r>
            <a:r>
              <a:rPr lang="en-US" sz="1500" dirty="0" err="1">
                <a:solidFill>
                  <a:schemeClr val="bg1"/>
                </a:solidFill>
                <a:latin typeface="Courier New" panose="02070309020205020404" pitchFamily="49" charset="0"/>
                <a:cs typeface="Courier New" panose="02070309020205020404" pitchFamily="49" charset="0"/>
              </a:rPr>
              <a:t>stdio.h</a:t>
            </a:r>
            <a:r>
              <a:rPr lang="en-US" sz="1500" dirty="0">
                <a:solidFill>
                  <a:schemeClr val="bg1"/>
                </a:solidFill>
                <a:latin typeface="Courier New" panose="02070309020205020404" pitchFamily="49" charset="0"/>
                <a:cs typeface="Courier New" panose="02070309020205020404" pitchFamily="49" charset="0"/>
              </a:rPr>
              <a:t>&gt;</a:t>
            </a:r>
          </a:p>
        </p:txBody>
      </p:sp>
      <p:sp>
        <p:nvSpPr>
          <p:cNvPr id="31" name="Rectangle 30">
            <a:extLst>
              <a:ext uri="{FF2B5EF4-FFF2-40B4-BE49-F238E27FC236}">
                <a16:creationId xmlns:a16="http://schemas.microsoft.com/office/drawing/2014/main" id="{BDEE69A0-4C96-495B-844B-B51AD6FB6BEC}"/>
              </a:ext>
            </a:extLst>
          </p:cNvPr>
          <p:cNvSpPr/>
          <p:nvPr/>
        </p:nvSpPr>
        <p:spPr>
          <a:xfrm>
            <a:off x="0" y="1669136"/>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int</a:t>
            </a:r>
            <a:r>
              <a:rPr lang="en-US" sz="1500" dirty="0">
                <a:solidFill>
                  <a:schemeClr val="bg1"/>
                </a:solidFill>
                <a:latin typeface="Courier New" panose="02070309020205020404" pitchFamily="49" charset="0"/>
                <a:cs typeface="Courier New" panose="02070309020205020404" pitchFamily="49" charset="0"/>
              </a:rPr>
              <a:t> main()</a:t>
            </a:r>
          </a:p>
        </p:txBody>
      </p:sp>
      <p:sp>
        <p:nvSpPr>
          <p:cNvPr id="32" name="Rectangle 31">
            <a:extLst>
              <a:ext uri="{FF2B5EF4-FFF2-40B4-BE49-F238E27FC236}">
                <a16:creationId xmlns:a16="http://schemas.microsoft.com/office/drawing/2014/main" id="{06D17A24-E131-43CA-9AAB-3EBBF4464991}"/>
              </a:ext>
            </a:extLst>
          </p:cNvPr>
          <p:cNvSpPr/>
          <p:nvPr/>
        </p:nvSpPr>
        <p:spPr>
          <a:xfrm>
            <a:off x="0" y="2012036"/>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3" name="Rectangle 32">
            <a:extLst>
              <a:ext uri="{FF2B5EF4-FFF2-40B4-BE49-F238E27FC236}">
                <a16:creationId xmlns:a16="http://schemas.microsoft.com/office/drawing/2014/main" id="{58A78835-D285-4C29-BBE2-2D089573DDCA}"/>
              </a:ext>
            </a:extLst>
          </p:cNvPr>
          <p:cNvSpPr/>
          <p:nvPr/>
        </p:nvSpPr>
        <p:spPr>
          <a:xfrm>
            <a:off x="0" y="2354936"/>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int</a:t>
            </a:r>
            <a:r>
              <a:rPr lang="en-US" sz="1500" dirty="0">
                <a:solidFill>
                  <a:schemeClr val="bg1"/>
                </a:solidFill>
                <a:latin typeface="Courier New" panose="02070309020205020404" pitchFamily="49" charset="0"/>
                <a:cs typeface="Courier New" panose="02070309020205020404" pitchFamily="49" charset="0"/>
              </a:rPr>
              <a:t> scope;</a:t>
            </a:r>
          </a:p>
        </p:txBody>
      </p:sp>
      <p:sp>
        <p:nvSpPr>
          <p:cNvPr id="34" name="Rectangle 33">
            <a:extLst>
              <a:ext uri="{FF2B5EF4-FFF2-40B4-BE49-F238E27FC236}">
                <a16:creationId xmlns:a16="http://schemas.microsoft.com/office/drawing/2014/main" id="{18B9FA3D-661F-4154-837C-FCEFCBDCD0BF}"/>
              </a:ext>
            </a:extLst>
          </p:cNvPr>
          <p:cNvSpPr/>
          <p:nvPr/>
        </p:nvSpPr>
        <p:spPr>
          <a:xfrm>
            <a:off x="0" y="2697836"/>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scanf</a:t>
            </a:r>
            <a:r>
              <a:rPr lang="en-US" sz="1500" dirty="0">
                <a:solidFill>
                  <a:schemeClr val="bg1"/>
                </a:solidFill>
                <a:latin typeface="Courier New" panose="02070309020205020404" pitchFamily="49" charset="0"/>
                <a:cs typeface="Courier New" panose="02070309020205020404" pitchFamily="49" charset="0"/>
              </a:rPr>
              <a:t>(“%d”, &amp;scope);</a:t>
            </a:r>
          </a:p>
        </p:txBody>
      </p:sp>
      <p:sp>
        <p:nvSpPr>
          <p:cNvPr id="35" name="Rectangle 34">
            <a:extLst>
              <a:ext uri="{FF2B5EF4-FFF2-40B4-BE49-F238E27FC236}">
                <a16:creationId xmlns:a16="http://schemas.microsoft.com/office/drawing/2014/main" id="{836F580A-3648-487F-A968-D43CEAF34F33}"/>
              </a:ext>
            </a:extLst>
          </p:cNvPr>
          <p:cNvSpPr/>
          <p:nvPr/>
        </p:nvSpPr>
        <p:spPr>
          <a:xfrm>
            <a:off x="0" y="3040736"/>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if(scope == 8)</a:t>
            </a:r>
          </a:p>
        </p:txBody>
      </p:sp>
      <p:sp>
        <p:nvSpPr>
          <p:cNvPr id="36" name="Rectangle 35">
            <a:extLst>
              <a:ext uri="{FF2B5EF4-FFF2-40B4-BE49-F238E27FC236}">
                <a16:creationId xmlns:a16="http://schemas.microsoft.com/office/drawing/2014/main" id="{8FFEC722-0C34-462C-BEEF-287DEF29767E}"/>
              </a:ext>
            </a:extLst>
          </p:cNvPr>
          <p:cNvSpPr/>
          <p:nvPr/>
        </p:nvSpPr>
        <p:spPr>
          <a:xfrm>
            <a:off x="0" y="3383636"/>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7" name="Rectangle 36">
            <a:extLst>
              <a:ext uri="{FF2B5EF4-FFF2-40B4-BE49-F238E27FC236}">
                <a16:creationId xmlns:a16="http://schemas.microsoft.com/office/drawing/2014/main" id="{392BA1BF-F77A-4A51-A31F-23E2A912161F}"/>
              </a:ext>
            </a:extLst>
          </p:cNvPr>
          <p:cNvSpPr/>
          <p:nvPr/>
        </p:nvSpPr>
        <p:spPr>
          <a:xfrm>
            <a:off x="0" y="3726536"/>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	 printf(“Use Snipper”);</a:t>
            </a:r>
          </a:p>
        </p:txBody>
      </p:sp>
      <p:sp>
        <p:nvSpPr>
          <p:cNvPr id="38" name="Rectangle 37">
            <a:extLst>
              <a:ext uri="{FF2B5EF4-FFF2-40B4-BE49-F238E27FC236}">
                <a16:creationId xmlns:a16="http://schemas.microsoft.com/office/drawing/2014/main" id="{BDDD948E-1856-437F-8D51-4ED976676EEB}"/>
              </a:ext>
            </a:extLst>
          </p:cNvPr>
          <p:cNvSpPr/>
          <p:nvPr/>
        </p:nvSpPr>
        <p:spPr>
          <a:xfrm>
            <a:off x="0" y="4069436"/>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a:t>
            </a:r>
          </a:p>
        </p:txBody>
      </p:sp>
      <p:sp>
        <p:nvSpPr>
          <p:cNvPr id="39" name="Rectangle 38">
            <a:extLst>
              <a:ext uri="{FF2B5EF4-FFF2-40B4-BE49-F238E27FC236}">
                <a16:creationId xmlns:a16="http://schemas.microsoft.com/office/drawing/2014/main" id="{45539D98-A6AE-4C69-B359-30F7357B35DF}"/>
              </a:ext>
            </a:extLst>
          </p:cNvPr>
          <p:cNvSpPr/>
          <p:nvPr/>
        </p:nvSpPr>
        <p:spPr>
          <a:xfrm>
            <a:off x="0" y="4412336"/>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else if(scope == 6){</a:t>
            </a:r>
          </a:p>
        </p:txBody>
      </p:sp>
      <p:sp>
        <p:nvSpPr>
          <p:cNvPr id="40" name="Rectangle 39">
            <a:extLst>
              <a:ext uri="{FF2B5EF4-FFF2-40B4-BE49-F238E27FC236}">
                <a16:creationId xmlns:a16="http://schemas.microsoft.com/office/drawing/2014/main" id="{2B13E311-7EBF-430C-AB0A-ADAD25B5A66E}"/>
              </a:ext>
            </a:extLst>
          </p:cNvPr>
          <p:cNvSpPr/>
          <p:nvPr/>
        </p:nvSpPr>
        <p:spPr>
          <a:xfrm>
            <a:off x="0" y="4755236"/>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printf(“</a:t>
            </a:r>
            <a:r>
              <a:rPr lang="en-IN" sz="1500" dirty="0">
                <a:latin typeface="Courier New" pitchFamily="49" charset="0"/>
                <a:cs typeface="Courier New" pitchFamily="49" charset="0"/>
              </a:rPr>
              <a:t>Use AUG A3 / GROZA /  QBZ / M16A4 / M416 </a:t>
            </a:r>
            <a:r>
              <a:rPr lang="en-IN" sz="1500" dirty="0"/>
              <a:t>“);</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5098136"/>
            <a:ext cx="9140313"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a:t>
            </a:r>
          </a:p>
        </p:txBody>
      </p:sp>
      <p:sp>
        <p:nvSpPr>
          <p:cNvPr id="46" name="TextBox 45">
            <a:extLst>
              <a:ext uri="{FF2B5EF4-FFF2-40B4-BE49-F238E27FC236}">
                <a16:creationId xmlns:a16="http://schemas.microsoft.com/office/drawing/2014/main" id="{7AAF869B-898F-421F-B05D-8B5FACAAFB9D}"/>
              </a:ext>
            </a:extLst>
          </p:cNvPr>
          <p:cNvSpPr txBox="1"/>
          <p:nvPr/>
        </p:nvSpPr>
        <p:spPr>
          <a:xfrm>
            <a:off x="11061" y="1282597"/>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spTree>
    <p:extLst>
      <p:ext uri="{BB962C8B-B14F-4D97-AF65-F5344CB8AC3E}">
        <p14:creationId xmlns:p14="http://schemas.microsoft.com/office/powerpoint/2010/main" val="2935483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82774" y="417224"/>
            <a:ext cx="8352245" cy="611706"/>
          </a:xfrm>
          <a:prstGeom prst="rect">
            <a:avLst/>
          </a:prstGeom>
          <a:noFill/>
        </p:spPr>
        <p:txBody>
          <a:bodyPr wrap="square" rtlCol="0">
            <a:spAutoFit/>
          </a:bodyPr>
          <a:lstStyle/>
          <a:p>
            <a:r>
              <a:rPr lang="en-US" sz="3375" b="1" dirty="0">
                <a:latin typeface="Nunito Sans" panose="00000500000000000000" pitchFamily="2" charset="0"/>
              </a:rPr>
              <a:t>Where we are using Decision Making?</a:t>
            </a:r>
          </a:p>
        </p:txBody>
      </p:sp>
      <p:sp>
        <p:nvSpPr>
          <p:cNvPr id="10" name="Rectangle 9">
            <a:extLst>
              <a:ext uri="{FF2B5EF4-FFF2-40B4-BE49-F238E27FC236}">
                <a16:creationId xmlns:a16="http://schemas.microsoft.com/office/drawing/2014/main" id="{3E767CAB-1FA5-494A-96EC-9E612067A695}"/>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8"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8650" y="2286000"/>
            <a:ext cx="2343274" cy="2271274"/>
          </a:xfrm>
          <a:prstGeom prst="rect">
            <a:avLst/>
          </a:prstGeom>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57550" y="3486150"/>
            <a:ext cx="2481683" cy="1618057"/>
          </a:xfrm>
          <a:prstGeom prst="rect">
            <a:avLst/>
          </a:prstGeom>
        </p:spPr>
      </p:pic>
      <p:pic>
        <p:nvPicPr>
          <p:cNvPr id="11" name="Picture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57900" y="2343151"/>
            <a:ext cx="2377119" cy="2114816"/>
          </a:xfrm>
          <a:prstGeom prst="rect">
            <a:avLst/>
          </a:prstGeom>
        </p:spPr>
      </p:pic>
      <p:sp>
        <p:nvSpPr>
          <p:cNvPr id="3" name="TextBox 2">
            <a:extLst>
              <a:ext uri="{FF2B5EF4-FFF2-40B4-BE49-F238E27FC236}">
                <a16:creationId xmlns:a16="http://schemas.microsoft.com/office/drawing/2014/main" id="{9E421719-4BD3-3D90-7D16-69228179AF58}"/>
              </a:ext>
            </a:extLst>
          </p:cNvPr>
          <p:cNvSpPr txBox="1"/>
          <p:nvPr/>
        </p:nvSpPr>
        <p:spPr>
          <a:xfrm>
            <a:off x="334555" y="5334000"/>
            <a:ext cx="8809445" cy="707886"/>
          </a:xfrm>
          <a:prstGeom prst="rect">
            <a:avLst/>
          </a:prstGeom>
          <a:noFill/>
        </p:spPr>
        <p:txBody>
          <a:bodyPr wrap="square">
            <a:spAutoFit/>
          </a:bodyPr>
          <a:lstStyle/>
          <a:p>
            <a:pPr marL="285750" indent="-285750">
              <a:buFont typeface="Wingdings" panose="05000000000000000000" pitchFamily="2" charset="2"/>
              <a:buChar char="§"/>
            </a:pPr>
            <a:r>
              <a:rPr lang="en-US" sz="2000" dirty="0"/>
              <a:t>Decision making is about </a:t>
            </a:r>
            <a:r>
              <a:rPr lang="en-US" sz="2000" b="1" dirty="0"/>
              <a:t>deciding the order of execution of statements </a:t>
            </a:r>
            <a:r>
              <a:rPr lang="en-US" sz="2000" dirty="0"/>
              <a:t>based on </a:t>
            </a:r>
            <a:r>
              <a:rPr lang="en-US" sz="2000" b="1" dirty="0"/>
              <a:t>certain conditions</a:t>
            </a:r>
            <a:endParaRPr lang="en-IN" sz="2000" dirty="0"/>
          </a:p>
        </p:txBody>
      </p:sp>
    </p:spTree>
    <p:extLst>
      <p:ext uri="{BB962C8B-B14F-4D97-AF65-F5344CB8AC3E}">
        <p14:creationId xmlns:p14="http://schemas.microsoft.com/office/powerpoint/2010/main" val="2312932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7" y="5314950"/>
            <a:ext cx="9151374"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75" b="1" dirty="0">
                <a:latin typeface="Courier New" panose="02070309020205020404" pitchFamily="49" charset="0"/>
                <a:cs typeface="Courier New" panose="02070309020205020404" pitchFamily="49" charset="0"/>
              </a:rPr>
              <a:t>Code</a:t>
            </a:r>
          </a:p>
        </p:txBody>
      </p:sp>
      <p:sp>
        <p:nvSpPr>
          <p:cNvPr id="16" name="Rectangle 15">
            <a:extLst>
              <a:ext uri="{FF2B5EF4-FFF2-40B4-BE49-F238E27FC236}">
                <a16:creationId xmlns:a16="http://schemas.microsoft.com/office/drawing/2014/main" id="{2B976B02-6958-4119-B17A-5F4408B90C2F}"/>
              </a:ext>
            </a:extLst>
          </p:cNvPr>
          <p:cNvSpPr/>
          <p:nvPr/>
        </p:nvSpPr>
        <p:spPr>
          <a:xfrm>
            <a:off x="0" y="1200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else if</a:t>
            </a:r>
            <a:r>
              <a:rPr lang="en-US" sz="1500" dirty="0">
                <a:solidFill>
                  <a:schemeClr val="bg1"/>
                </a:solidFill>
                <a:latin typeface="Courier New" panose="02070309020205020404" pitchFamily="49" charset="0"/>
                <a:cs typeface="Courier New" panose="02070309020205020404" pitchFamily="49" charset="0"/>
              </a:rPr>
              <a:t>(scope == 4)</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printf(“</a:t>
            </a:r>
            <a:r>
              <a:rPr lang="en-IN" sz="1500" dirty="0">
                <a:latin typeface="Courier New" pitchFamily="49" charset="0"/>
                <a:cs typeface="Courier New" pitchFamily="49" charset="0"/>
              </a:rPr>
              <a:t>Use UMP9 / AKM / SCAR-L  / Cross Bow </a:t>
            </a:r>
            <a:r>
              <a:rPr lang="en-US" sz="1500" dirty="0">
                <a:solidFill>
                  <a:schemeClr val="bg1"/>
                </a:solidFill>
                <a:latin typeface="Courier New" pitchFamily="49" charset="0"/>
                <a:cs typeface="Courier New" pitchFamily="49" charset="0"/>
              </a:rPr>
              <a:t>”);</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else if</a:t>
            </a:r>
            <a:r>
              <a:rPr lang="en-US" sz="1500" dirty="0">
                <a:solidFill>
                  <a:schemeClr val="bg1"/>
                </a:solidFill>
                <a:latin typeface="Courier New" panose="02070309020205020404" pitchFamily="49" charset="0"/>
                <a:cs typeface="Courier New" panose="02070309020205020404" pitchFamily="49" charset="0"/>
              </a:rPr>
              <a:t>(scope == 2)(</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itchFamily="49" charset="0"/>
                <a:cs typeface="Courier New" pitchFamily="49" charset="0"/>
              </a:rPr>
              <a:t>  	   	 printf(“Almost all guns”);</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else</a:t>
            </a:r>
            <a:r>
              <a:rPr lang="en-US" sz="1500" dirty="0">
                <a:solidFill>
                  <a:schemeClr val="bg1"/>
                </a:solidFill>
                <a:latin typeface="Courier New" panose="02070309020205020404" pitchFamily="49" charset="0"/>
                <a:cs typeface="Courier New" panose="02070309020205020404" pitchFamily="49" charset="0"/>
              </a:rPr>
              <a:t>{</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itchFamily="49" charset="0"/>
                <a:cs typeface="Courier New" pitchFamily="49" charset="0"/>
              </a:rPr>
              <a:t>      </a:t>
            </a:r>
            <a:r>
              <a:rPr lang="en-US" sz="1500" dirty="0">
                <a:solidFill>
                  <a:schemeClr val="bg1"/>
                </a:solidFill>
                <a:latin typeface="Courier New" pitchFamily="49" charset="0"/>
                <a:cs typeface="Courier New" pitchFamily="49" charset="0"/>
              </a:rPr>
              <a:t>	 printf(“Find one”);</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40313"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46" name="TextBox 45">
            <a:extLst>
              <a:ext uri="{FF2B5EF4-FFF2-40B4-BE49-F238E27FC236}">
                <a16:creationId xmlns:a16="http://schemas.microsoft.com/office/drawing/2014/main" id="{7AAF869B-898F-421F-B05D-8B5FACAAFB9D}"/>
              </a:ext>
            </a:extLst>
          </p:cNvPr>
          <p:cNvSpPr txBox="1"/>
          <p:nvPr/>
        </p:nvSpPr>
        <p:spPr>
          <a:xfrm>
            <a:off x="11061" y="1156511"/>
            <a:ext cx="387475" cy="9758441"/>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spTree>
    <p:extLst>
      <p:ext uri="{BB962C8B-B14F-4D97-AF65-F5344CB8AC3E}">
        <p14:creationId xmlns:p14="http://schemas.microsoft.com/office/powerpoint/2010/main" val="2935483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1B8EB-97E9-622C-238A-C02A846A7616}"/>
              </a:ext>
            </a:extLst>
          </p:cNvPr>
          <p:cNvSpPr>
            <a:spLocks noGrp="1"/>
          </p:cNvSpPr>
          <p:nvPr>
            <p:ph type="title"/>
          </p:nvPr>
        </p:nvSpPr>
        <p:spPr>
          <a:xfrm>
            <a:off x="7882" y="92073"/>
            <a:ext cx="9136117" cy="639762"/>
          </a:xfrm>
        </p:spPr>
        <p:txBody>
          <a:bodyPr/>
          <a:lstStyle/>
          <a:p>
            <a:r>
              <a:rPr lang="en-IN" dirty="0"/>
              <a:t>Assignment Questions</a:t>
            </a:r>
          </a:p>
        </p:txBody>
      </p:sp>
      <p:sp>
        <p:nvSpPr>
          <p:cNvPr id="3" name="Content Placeholder 2">
            <a:extLst>
              <a:ext uri="{FF2B5EF4-FFF2-40B4-BE49-F238E27FC236}">
                <a16:creationId xmlns:a16="http://schemas.microsoft.com/office/drawing/2014/main" id="{2B48F665-48C3-16A5-D6D7-C3C2F6705943}"/>
              </a:ext>
            </a:extLst>
          </p:cNvPr>
          <p:cNvSpPr>
            <a:spLocks noGrp="1"/>
          </p:cNvSpPr>
          <p:nvPr>
            <p:ph idx="1"/>
          </p:nvPr>
        </p:nvSpPr>
        <p:spPr>
          <a:xfrm>
            <a:off x="23647" y="914400"/>
            <a:ext cx="9120351" cy="4525963"/>
          </a:xfrm>
        </p:spPr>
        <p:txBody>
          <a:bodyPr/>
          <a:lstStyle/>
          <a:p>
            <a:r>
              <a:rPr lang="en-US" b="0" i="0" dirty="0">
                <a:solidFill>
                  <a:srgbClr val="222222"/>
                </a:solidFill>
                <a:effectLst/>
                <a:latin typeface="Muli"/>
              </a:rPr>
              <a:t>Write a C program to find maximum between three numbers using if else if ladder.</a:t>
            </a:r>
          </a:p>
          <a:p>
            <a:pPr marL="342900" lvl="1" indent="0">
              <a:buNone/>
            </a:pPr>
            <a:r>
              <a:rPr lang="en-IN" sz="1800" dirty="0"/>
              <a:t>Input</a:t>
            </a:r>
          </a:p>
          <a:p>
            <a:pPr marL="642937" lvl="2" indent="0">
              <a:buNone/>
            </a:pPr>
            <a:r>
              <a:rPr lang="en-IN" sz="1500" dirty="0"/>
              <a:t>Input num1: 10</a:t>
            </a:r>
          </a:p>
          <a:p>
            <a:pPr marL="642937" lvl="2" indent="0">
              <a:buNone/>
            </a:pPr>
            <a:r>
              <a:rPr lang="en-IN" sz="1500" dirty="0"/>
              <a:t>Input num2: 20</a:t>
            </a:r>
          </a:p>
          <a:p>
            <a:pPr marL="642937" lvl="2" indent="0">
              <a:buNone/>
            </a:pPr>
            <a:r>
              <a:rPr lang="en-IN" sz="1500" dirty="0"/>
              <a:t>Input num3: 15</a:t>
            </a:r>
          </a:p>
          <a:p>
            <a:pPr marL="342900" lvl="1" indent="0">
              <a:buNone/>
            </a:pPr>
            <a:r>
              <a:rPr lang="en-IN" sz="1800" dirty="0"/>
              <a:t>Output</a:t>
            </a:r>
          </a:p>
          <a:p>
            <a:pPr marL="642937" lvl="2" indent="0">
              <a:buNone/>
            </a:pPr>
            <a:r>
              <a:rPr lang="en-IN" sz="1500" dirty="0"/>
              <a:t>Maximum is: 20</a:t>
            </a:r>
          </a:p>
        </p:txBody>
      </p:sp>
    </p:spTree>
    <p:extLst>
      <p:ext uri="{BB962C8B-B14F-4D97-AF65-F5344CB8AC3E}">
        <p14:creationId xmlns:p14="http://schemas.microsoft.com/office/powerpoint/2010/main" val="14376241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48F665-48C3-16A5-D6D7-C3C2F6705943}"/>
              </a:ext>
            </a:extLst>
          </p:cNvPr>
          <p:cNvSpPr>
            <a:spLocks noGrp="1"/>
          </p:cNvSpPr>
          <p:nvPr>
            <p:ph idx="1"/>
          </p:nvPr>
        </p:nvSpPr>
        <p:spPr>
          <a:xfrm>
            <a:off x="47297" y="15766"/>
            <a:ext cx="9120351" cy="6156434"/>
          </a:xfrm>
        </p:spPr>
        <p:txBody>
          <a:bodyPr>
            <a:normAutofit fontScale="92500" lnSpcReduction="10000"/>
          </a:bodyPr>
          <a:lstStyle/>
          <a:p>
            <a:pPr marL="0" indent="0">
              <a:buNone/>
            </a:pPr>
            <a:r>
              <a:rPr lang="en-US" b="0" i="0" dirty="0">
                <a:solidFill>
                  <a:srgbClr val="222222"/>
                </a:solidFill>
                <a:effectLst/>
                <a:latin typeface="Muli"/>
              </a:rPr>
              <a:t>//program to find maximum between three numbers using if else if ladder.</a:t>
            </a:r>
          </a:p>
          <a:p>
            <a:pPr marL="342900" lvl="1" indent="0">
              <a:buNone/>
            </a:pPr>
            <a:r>
              <a:rPr lang="en-US" sz="1800" dirty="0"/>
              <a:t>#include &lt;</a:t>
            </a:r>
            <a:r>
              <a:rPr lang="en-US" sz="1800" dirty="0" err="1"/>
              <a:t>stdio.h</a:t>
            </a:r>
            <a:r>
              <a:rPr lang="en-US" sz="1800" dirty="0"/>
              <a:t>&gt;</a:t>
            </a:r>
          </a:p>
          <a:p>
            <a:pPr marL="342900" lvl="1" indent="0">
              <a:buNone/>
            </a:pPr>
            <a:r>
              <a:rPr lang="en-US" sz="1800" dirty="0"/>
              <a:t>int main() {</a:t>
            </a:r>
          </a:p>
          <a:p>
            <a:pPr marL="642937" lvl="2" indent="0">
              <a:buNone/>
            </a:pPr>
            <a:r>
              <a:rPr lang="en-US" sz="1700" dirty="0"/>
              <a:t>  int  n1, n2, n3;</a:t>
            </a:r>
          </a:p>
          <a:p>
            <a:pPr marL="642937" lvl="2" indent="0">
              <a:buNone/>
            </a:pPr>
            <a:endParaRPr lang="en-US" sz="1700" dirty="0"/>
          </a:p>
          <a:p>
            <a:pPr marL="642937" lvl="2" indent="0">
              <a:buNone/>
            </a:pPr>
            <a:r>
              <a:rPr lang="en-US" sz="1700" dirty="0"/>
              <a:t>  </a:t>
            </a:r>
            <a:r>
              <a:rPr lang="en-US" sz="1700" dirty="0" err="1"/>
              <a:t>printf</a:t>
            </a:r>
            <a:r>
              <a:rPr lang="en-US" sz="1700" dirty="0"/>
              <a:t>("Enter three numbers: ");</a:t>
            </a:r>
          </a:p>
          <a:p>
            <a:pPr marL="642937" lvl="2" indent="0">
              <a:buNone/>
            </a:pPr>
            <a:r>
              <a:rPr lang="en-US" sz="1700" dirty="0"/>
              <a:t>  </a:t>
            </a:r>
            <a:r>
              <a:rPr lang="en-US" sz="1700" dirty="0" err="1"/>
              <a:t>scanf</a:t>
            </a:r>
            <a:r>
              <a:rPr lang="en-US" sz="1700" dirty="0"/>
              <a:t>("%</a:t>
            </a:r>
            <a:r>
              <a:rPr lang="en-US" sz="1700" dirty="0" err="1"/>
              <a:t>lf</a:t>
            </a:r>
            <a:r>
              <a:rPr lang="en-US" sz="1700" dirty="0"/>
              <a:t> %</a:t>
            </a:r>
            <a:r>
              <a:rPr lang="en-US" sz="1700" dirty="0" err="1"/>
              <a:t>lf</a:t>
            </a:r>
            <a:r>
              <a:rPr lang="en-US" sz="1700" dirty="0"/>
              <a:t> %</a:t>
            </a:r>
            <a:r>
              <a:rPr lang="en-US" sz="1700" dirty="0" err="1"/>
              <a:t>lf</a:t>
            </a:r>
            <a:r>
              <a:rPr lang="en-US" sz="1700" dirty="0"/>
              <a:t>", &amp;n1, &amp;n2, &amp;n3);</a:t>
            </a:r>
          </a:p>
          <a:p>
            <a:pPr marL="642937" lvl="2" indent="0">
              <a:buNone/>
            </a:pPr>
            <a:endParaRPr lang="en-US" sz="1700" dirty="0"/>
          </a:p>
          <a:p>
            <a:pPr marL="642937" lvl="2" indent="0">
              <a:buNone/>
            </a:pPr>
            <a:r>
              <a:rPr lang="en-US" sz="1700"/>
              <a:t>	   if </a:t>
            </a:r>
            <a:r>
              <a:rPr lang="en-US" sz="1700" dirty="0"/>
              <a:t>(n1 &gt;= n2 &amp;&amp; n1 &gt;= n3)</a:t>
            </a:r>
          </a:p>
          <a:p>
            <a:pPr marL="642937" lvl="2" indent="0">
              <a:buNone/>
            </a:pPr>
            <a:r>
              <a:rPr lang="en-US" sz="1700" dirty="0"/>
              <a:t>    </a:t>
            </a:r>
            <a:r>
              <a:rPr lang="en-US" sz="1700" dirty="0" err="1"/>
              <a:t>printf</a:t>
            </a:r>
            <a:r>
              <a:rPr lang="en-US" sz="1700" dirty="0"/>
              <a:t>("%.2lf is the largest number.", n1);</a:t>
            </a:r>
          </a:p>
          <a:p>
            <a:pPr marL="642937" lvl="2" indent="0">
              <a:buNone/>
            </a:pPr>
            <a:endParaRPr lang="en-US" sz="1700" dirty="0"/>
          </a:p>
          <a:p>
            <a:pPr marL="642937" lvl="2" indent="0">
              <a:buNone/>
            </a:pPr>
            <a:r>
              <a:rPr lang="en-US" sz="1700" dirty="0"/>
              <a:t>  // if n2 is greater than both n1 and n3, n2 is the largest</a:t>
            </a:r>
          </a:p>
          <a:p>
            <a:pPr marL="642937" lvl="2" indent="0">
              <a:buNone/>
            </a:pPr>
            <a:r>
              <a:rPr lang="en-US" sz="1700" dirty="0"/>
              <a:t>  else if (n2 &gt;= n1 &amp;&amp; n2 &gt;= n3)</a:t>
            </a:r>
          </a:p>
          <a:p>
            <a:pPr marL="642937" lvl="2" indent="0">
              <a:buNone/>
            </a:pPr>
            <a:r>
              <a:rPr lang="en-US" sz="1700" dirty="0"/>
              <a:t>    </a:t>
            </a:r>
            <a:r>
              <a:rPr lang="en-US" sz="1700" dirty="0" err="1"/>
              <a:t>printf</a:t>
            </a:r>
            <a:r>
              <a:rPr lang="en-US" sz="1700" dirty="0"/>
              <a:t>("%.2lf is the largest number.", n2);</a:t>
            </a:r>
          </a:p>
          <a:p>
            <a:pPr marL="642937" lvl="2" indent="0">
              <a:buNone/>
            </a:pPr>
            <a:endParaRPr lang="en-US" sz="1700" dirty="0"/>
          </a:p>
          <a:p>
            <a:pPr marL="642937" lvl="2" indent="0">
              <a:buNone/>
            </a:pPr>
            <a:r>
              <a:rPr lang="en-US" sz="1700" dirty="0"/>
              <a:t>  // if both above conditions are false, n3 is the largest</a:t>
            </a:r>
          </a:p>
          <a:p>
            <a:pPr marL="642937" lvl="2" indent="0">
              <a:buNone/>
            </a:pPr>
            <a:r>
              <a:rPr lang="en-US" sz="1700" dirty="0"/>
              <a:t>  else</a:t>
            </a:r>
          </a:p>
          <a:p>
            <a:pPr marL="642937" lvl="2" indent="0">
              <a:buNone/>
            </a:pPr>
            <a:r>
              <a:rPr lang="en-US" sz="1700" dirty="0"/>
              <a:t>    </a:t>
            </a:r>
            <a:r>
              <a:rPr lang="en-US" sz="1700" dirty="0" err="1"/>
              <a:t>printf</a:t>
            </a:r>
            <a:r>
              <a:rPr lang="en-US" sz="1700" dirty="0"/>
              <a:t>("%.2lf is the largest number.", n3);</a:t>
            </a:r>
          </a:p>
          <a:p>
            <a:pPr marL="642937" lvl="2" indent="0">
              <a:buNone/>
            </a:pPr>
            <a:endParaRPr lang="en-US" sz="1700" dirty="0"/>
          </a:p>
          <a:p>
            <a:pPr marL="642937" lvl="2" indent="0">
              <a:buNone/>
            </a:pPr>
            <a:r>
              <a:rPr lang="en-US" sz="1700" dirty="0"/>
              <a:t>  return 0;</a:t>
            </a:r>
          </a:p>
          <a:p>
            <a:pPr marL="342900" lvl="1" indent="0">
              <a:buNone/>
            </a:pPr>
            <a:r>
              <a:rPr lang="en-US" sz="1800" dirty="0"/>
              <a:t>}</a:t>
            </a:r>
            <a:endParaRPr lang="en-IN" sz="1500" dirty="0"/>
          </a:p>
        </p:txBody>
      </p:sp>
    </p:spTree>
    <p:extLst>
      <p:ext uri="{BB962C8B-B14F-4D97-AF65-F5344CB8AC3E}">
        <p14:creationId xmlns:p14="http://schemas.microsoft.com/office/powerpoint/2010/main" val="16503284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25584" y="79905"/>
            <a:ext cx="8464125" cy="611706"/>
          </a:xfrm>
          <a:prstGeom prst="rect">
            <a:avLst/>
          </a:prstGeom>
          <a:noFill/>
        </p:spPr>
        <p:txBody>
          <a:bodyPr wrap="square" rtlCol="0">
            <a:spAutoFit/>
          </a:bodyPr>
          <a:lstStyle/>
          <a:p>
            <a:r>
              <a:rPr lang="en-US" sz="3375" b="1" dirty="0">
                <a:latin typeface="Nunito Sans" panose="00000500000000000000" pitchFamily="2" charset="0"/>
              </a:rPr>
              <a:t>Nested if</a:t>
            </a:r>
          </a:p>
        </p:txBody>
      </p:sp>
      <p:sp>
        <p:nvSpPr>
          <p:cNvPr id="18" name="Rectangle 17">
            <a:extLst>
              <a:ext uri="{FF2B5EF4-FFF2-40B4-BE49-F238E27FC236}">
                <a16:creationId xmlns:a16="http://schemas.microsoft.com/office/drawing/2014/main" id="{203ACC38-BFE0-4396-8C90-BA70E8E3A4A1}"/>
              </a:ext>
            </a:extLst>
          </p:cNvPr>
          <p:cNvSpPr/>
          <p:nvPr/>
        </p:nvSpPr>
        <p:spPr>
          <a:xfrm>
            <a:off x="418552" y="784929"/>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a:extLst>
              <a:ext uri="{FF2B5EF4-FFF2-40B4-BE49-F238E27FC236}">
                <a16:creationId xmlns:a16="http://schemas.microsoft.com/office/drawing/2014/main" id="{6373F422-781C-4385-84E3-34EDBC7AB3E7}"/>
              </a:ext>
            </a:extLst>
          </p:cNvPr>
          <p:cNvSpPr txBox="1"/>
          <p:nvPr/>
        </p:nvSpPr>
        <p:spPr>
          <a:xfrm>
            <a:off x="217701" y="1779784"/>
            <a:ext cx="8328361" cy="380873"/>
          </a:xfrm>
          <a:prstGeom prst="rect">
            <a:avLst/>
          </a:prstGeom>
          <a:noFill/>
        </p:spPr>
        <p:txBody>
          <a:bodyPr wrap="square" rtlCol="0">
            <a:spAutoFit/>
          </a:bodyPr>
          <a:lstStyle/>
          <a:p>
            <a:r>
              <a:rPr lang="en-US" sz="1875" dirty="0">
                <a:latin typeface="Nunito Sans SemiBold" pitchFamily="2" charset="0"/>
              </a:rPr>
              <a:t>Syntax:</a:t>
            </a:r>
          </a:p>
        </p:txBody>
      </p:sp>
      <p:sp>
        <p:nvSpPr>
          <p:cNvPr id="12" name="TextBox 11"/>
          <p:cNvSpPr txBox="1"/>
          <p:nvPr/>
        </p:nvSpPr>
        <p:spPr>
          <a:xfrm>
            <a:off x="716621" y="2515865"/>
            <a:ext cx="6629399" cy="2554545"/>
          </a:xfrm>
          <a:prstGeom prst="rect">
            <a:avLst/>
          </a:prstGeom>
          <a:noFill/>
        </p:spPr>
        <p:txBody>
          <a:bodyPr wrap="square" rtlCol="0">
            <a:spAutoFit/>
          </a:bodyPr>
          <a:lstStyle/>
          <a:p>
            <a:r>
              <a:rPr lang="en-US" sz="2000" b="1" dirty="0">
                <a:latin typeface="Nunito Sans Light" pitchFamily="2" charset="0"/>
              </a:rPr>
              <a:t>if (condition1) </a:t>
            </a:r>
          </a:p>
          <a:p>
            <a:r>
              <a:rPr lang="en-US" sz="2000" dirty="0">
                <a:latin typeface="Nunito Sans Light" pitchFamily="2" charset="0"/>
              </a:rPr>
              <a:t>{</a:t>
            </a:r>
          </a:p>
          <a:p>
            <a:r>
              <a:rPr lang="en-US" sz="2000" dirty="0">
                <a:latin typeface="Nunito Sans Light" pitchFamily="2" charset="0"/>
              </a:rPr>
              <a:t>     // code to be executed if condition1 is true </a:t>
            </a:r>
          </a:p>
          <a:p>
            <a:r>
              <a:rPr lang="en-US" sz="2000" b="1" dirty="0">
                <a:latin typeface="Nunito Sans Light" pitchFamily="2" charset="0"/>
              </a:rPr>
              <a:t>     if (condition2) </a:t>
            </a:r>
          </a:p>
          <a:p>
            <a:r>
              <a:rPr lang="en-US" sz="2000" dirty="0">
                <a:latin typeface="Nunito Sans Light" pitchFamily="2" charset="0"/>
              </a:rPr>
              <a:t>     {</a:t>
            </a:r>
          </a:p>
          <a:p>
            <a:r>
              <a:rPr lang="en-US" sz="2000" dirty="0">
                <a:latin typeface="Nunito Sans Light" pitchFamily="2" charset="0"/>
              </a:rPr>
              <a:t>          // code to be executed if condition2 is true </a:t>
            </a:r>
          </a:p>
          <a:p>
            <a:r>
              <a:rPr lang="en-US" sz="2000" dirty="0">
                <a:latin typeface="Nunito Sans Light" pitchFamily="2" charset="0"/>
              </a:rPr>
              <a:t>     }</a:t>
            </a:r>
          </a:p>
          <a:p>
            <a:r>
              <a:rPr lang="en-US" sz="2000" dirty="0">
                <a:latin typeface="Nunito Sans Light" pitchFamily="2" charset="0"/>
              </a:rPr>
              <a:t>}</a:t>
            </a:r>
          </a:p>
        </p:txBody>
      </p:sp>
      <p:sp>
        <p:nvSpPr>
          <p:cNvPr id="3" name="TextBox 2">
            <a:extLst>
              <a:ext uri="{FF2B5EF4-FFF2-40B4-BE49-F238E27FC236}">
                <a16:creationId xmlns:a16="http://schemas.microsoft.com/office/drawing/2014/main" id="{AFBA51AB-287B-48A6-F076-55721C0EF6F0}"/>
              </a:ext>
            </a:extLst>
          </p:cNvPr>
          <p:cNvSpPr txBox="1"/>
          <p:nvPr/>
        </p:nvSpPr>
        <p:spPr>
          <a:xfrm>
            <a:off x="217701" y="1024466"/>
            <a:ext cx="8926299" cy="400110"/>
          </a:xfrm>
          <a:prstGeom prst="rect">
            <a:avLst/>
          </a:prstGeom>
          <a:noFill/>
        </p:spPr>
        <p:txBody>
          <a:bodyPr wrap="square">
            <a:spAutoFit/>
          </a:bodyPr>
          <a:lstStyle/>
          <a:p>
            <a:pPr marL="285750" indent="-285750">
              <a:buFont typeface="Arial" panose="020B0604020202020204" pitchFamily="34" charset="0"/>
              <a:buChar char="•"/>
            </a:pPr>
            <a:r>
              <a:rPr lang="en-US" sz="2000" b="0" i="0" dirty="0">
                <a:solidFill>
                  <a:srgbClr val="000000"/>
                </a:solidFill>
                <a:effectLst/>
                <a:latin typeface="Nunito" pitchFamily="2" charset="0"/>
              </a:rPr>
              <a:t>Use </a:t>
            </a:r>
            <a:r>
              <a:rPr lang="en-US" sz="2000" b="1" i="0" dirty="0">
                <a:solidFill>
                  <a:srgbClr val="000000"/>
                </a:solidFill>
                <a:effectLst/>
                <a:latin typeface="Nunito" pitchFamily="2" charset="0"/>
              </a:rPr>
              <a:t>one if or else if statement inside another if or else if statement(s</a:t>
            </a:r>
            <a:r>
              <a:rPr lang="en-US" sz="2000" b="0" i="0" dirty="0">
                <a:solidFill>
                  <a:srgbClr val="000000"/>
                </a:solidFill>
                <a:effectLst/>
                <a:latin typeface="Nunito" pitchFamily="2" charset="0"/>
              </a:rPr>
              <a:t>).</a:t>
            </a:r>
            <a:endParaRPr lang="en-IN" sz="2000" dirty="0"/>
          </a:p>
        </p:txBody>
      </p:sp>
    </p:spTree>
    <p:extLst>
      <p:ext uri="{BB962C8B-B14F-4D97-AF65-F5344CB8AC3E}">
        <p14:creationId xmlns:p14="http://schemas.microsoft.com/office/powerpoint/2010/main" val="10162216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13138" y="109497"/>
            <a:ext cx="8464125" cy="611706"/>
          </a:xfrm>
          <a:prstGeom prst="rect">
            <a:avLst/>
          </a:prstGeom>
          <a:noFill/>
        </p:spPr>
        <p:txBody>
          <a:bodyPr wrap="square" rtlCol="0">
            <a:spAutoFit/>
          </a:bodyPr>
          <a:lstStyle/>
          <a:p>
            <a:r>
              <a:rPr lang="en-US" sz="3375" b="1" dirty="0" err="1">
                <a:latin typeface="Nunito Sans" panose="00000500000000000000" pitchFamily="2" charset="0"/>
              </a:rPr>
              <a:t>Bunjee</a:t>
            </a:r>
            <a:r>
              <a:rPr lang="en-US" sz="3375" b="1" dirty="0">
                <a:latin typeface="Nunito Sans" panose="00000500000000000000" pitchFamily="2" charset="0"/>
              </a:rPr>
              <a:t> Jumping</a:t>
            </a:r>
          </a:p>
        </p:txBody>
      </p:sp>
      <p:sp>
        <p:nvSpPr>
          <p:cNvPr id="18" name="Rectangle 17">
            <a:extLst>
              <a:ext uri="{FF2B5EF4-FFF2-40B4-BE49-F238E27FC236}">
                <a16:creationId xmlns:a16="http://schemas.microsoft.com/office/drawing/2014/main" id="{203ACC38-BFE0-4396-8C90-BA70E8E3A4A1}"/>
              </a:ext>
            </a:extLst>
          </p:cNvPr>
          <p:cNvSpPr/>
          <p:nvPr/>
        </p:nvSpPr>
        <p:spPr>
          <a:xfrm>
            <a:off x="150966" y="789492"/>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a:extLst>
              <a:ext uri="{FF2B5EF4-FFF2-40B4-BE49-F238E27FC236}">
                <a16:creationId xmlns:a16="http://schemas.microsoft.com/office/drawing/2014/main" id="{6373F422-781C-4385-84E3-34EDBC7AB3E7}"/>
              </a:ext>
            </a:extLst>
          </p:cNvPr>
          <p:cNvSpPr txBox="1"/>
          <p:nvPr/>
        </p:nvSpPr>
        <p:spPr>
          <a:xfrm>
            <a:off x="150966" y="1137269"/>
            <a:ext cx="8764434" cy="2862322"/>
          </a:xfrm>
          <a:prstGeom prst="rect">
            <a:avLst/>
          </a:prstGeom>
          <a:noFill/>
        </p:spPr>
        <p:txBody>
          <a:bodyPr wrap="square" rtlCol="0">
            <a:spAutoFit/>
          </a:bodyPr>
          <a:lstStyle/>
          <a:p>
            <a:r>
              <a:rPr lang="en-IN" dirty="0"/>
              <a:t>Have you tried or seen </a:t>
            </a:r>
            <a:r>
              <a:rPr lang="en-IN" dirty="0" err="1"/>
              <a:t>Bunjee</a:t>
            </a:r>
            <a:r>
              <a:rPr lang="en-IN" dirty="0"/>
              <a:t> Jumping ? It’s a weird experience, Isn’t it?.</a:t>
            </a:r>
          </a:p>
          <a:p>
            <a:r>
              <a:rPr lang="en-IN" dirty="0"/>
              <a:t>But if someone is very eager to try </a:t>
            </a:r>
            <a:r>
              <a:rPr lang="en-IN" dirty="0" err="1"/>
              <a:t>bunjee</a:t>
            </a:r>
            <a:r>
              <a:rPr lang="en-IN" dirty="0"/>
              <a:t> jumping, they must satisfy few conditions</a:t>
            </a:r>
          </a:p>
          <a:p>
            <a:endParaRPr lang="en-IN" b="1" dirty="0"/>
          </a:p>
          <a:p>
            <a:r>
              <a:rPr lang="en-IN" b="1" dirty="0"/>
              <a:t>conditions:</a:t>
            </a:r>
          </a:p>
          <a:p>
            <a:pPr marL="342900" indent="-342900">
              <a:buFont typeface="+mj-lt"/>
              <a:buAutoNum type="arabicParenR"/>
            </a:pPr>
            <a:r>
              <a:rPr lang="en-IN" b="1" dirty="0"/>
              <a:t>Minimum Weight </a:t>
            </a:r>
            <a:r>
              <a:rPr lang="en-IN" dirty="0"/>
              <a:t>must be </a:t>
            </a:r>
            <a:r>
              <a:rPr lang="en-IN" b="1" dirty="0"/>
              <a:t>40 </a:t>
            </a:r>
            <a:r>
              <a:rPr lang="en-IN" b="1" dirty="0" err="1"/>
              <a:t>kgs</a:t>
            </a:r>
            <a:endParaRPr lang="en-IN" b="1" dirty="0"/>
          </a:p>
          <a:p>
            <a:pPr marL="342900" indent="-342900">
              <a:buFont typeface="+mj-lt"/>
              <a:buAutoNum type="arabicParenR"/>
            </a:pPr>
            <a:r>
              <a:rPr lang="en-IN" b="1" dirty="0"/>
              <a:t>Maximum Weight </a:t>
            </a:r>
            <a:r>
              <a:rPr lang="en-IN" dirty="0"/>
              <a:t>must be </a:t>
            </a:r>
            <a:r>
              <a:rPr lang="en-IN" b="1" dirty="0"/>
              <a:t>110 kgs</a:t>
            </a:r>
            <a:r>
              <a:rPr lang="en-IN" dirty="0"/>
              <a:t>[If</a:t>
            </a:r>
          </a:p>
          <a:p>
            <a:r>
              <a:rPr lang="en-IN" dirty="0"/>
              <a:t>        Weight is greater than maximum, extra</a:t>
            </a:r>
          </a:p>
          <a:p>
            <a:r>
              <a:rPr lang="en-IN" dirty="0"/>
              <a:t>        ropes will be added]</a:t>
            </a:r>
          </a:p>
          <a:p>
            <a:pPr marL="342900" indent="-342900"/>
            <a:r>
              <a:rPr lang="en-IN" dirty="0"/>
              <a:t>3)    </a:t>
            </a:r>
            <a:r>
              <a:rPr lang="en-IN" b="1" dirty="0"/>
              <a:t>Minimum age </a:t>
            </a:r>
            <a:r>
              <a:rPr lang="en-IN" dirty="0"/>
              <a:t>required is </a:t>
            </a:r>
            <a:r>
              <a:rPr lang="en-IN" b="1" dirty="0"/>
              <a:t>12 years.</a:t>
            </a:r>
          </a:p>
          <a:p>
            <a:endParaRPr lang="en-US" dirty="0">
              <a:latin typeface="Nunito Sans SemiBold" pitchFamily="2" charset="0"/>
            </a:endParaRPr>
          </a:p>
        </p:txBody>
      </p:sp>
      <p:pic>
        <p:nvPicPr>
          <p:cNvPr id="12" name="Picture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49146" y="2709349"/>
            <a:ext cx="3394854" cy="1909606"/>
          </a:xfrm>
          <a:prstGeom prst="rect">
            <a:avLst/>
          </a:prstGeom>
        </p:spPr>
      </p:pic>
      <p:sp>
        <p:nvSpPr>
          <p:cNvPr id="10" name="TextBox 9"/>
          <p:cNvSpPr txBox="1"/>
          <p:nvPr/>
        </p:nvSpPr>
        <p:spPr>
          <a:xfrm>
            <a:off x="400051" y="4457700"/>
            <a:ext cx="5527154" cy="1754326"/>
          </a:xfrm>
          <a:prstGeom prst="rect">
            <a:avLst/>
          </a:prstGeom>
          <a:noFill/>
        </p:spPr>
        <p:txBody>
          <a:bodyPr wrap="none" rtlCol="0">
            <a:spAutoFit/>
          </a:bodyPr>
          <a:lstStyle/>
          <a:p>
            <a:r>
              <a:rPr lang="en-IN" dirty="0"/>
              <a:t>So if any person satisfying these criteria, Can enjoy </a:t>
            </a:r>
          </a:p>
          <a:p>
            <a:r>
              <a:rPr lang="en-IN" dirty="0" err="1"/>
              <a:t>bunjee</a:t>
            </a:r>
            <a:r>
              <a:rPr lang="en-IN" dirty="0"/>
              <a:t> jumping.</a:t>
            </a:r>
          </a:p>
          <a:p>
            <a:endParaRPr lang="en-IN" dirty="0"/>
          </a:p>
          <a:p>
            <a:r>
              <a:rPr lang="en-IN" dirty="0"/>
              <a:t>Now we are going to </a:t>
            </a:r>
            <a:r>
              <a:rPr lang="en-IN" b="1" dirty="0"/>
              <a:t>write a program  to check whether </a:t>
            </a:r>
          </a:p>
          <a:p>
            <a:r>
              <a:rPr lang="en-IN" b="1" dirty="0"/>
              <a:t>the particular person is satisfying these </a:t>
            </a:r>
            <a:r>
              <a:rPr lang="en-IN" b="1" dirty="0" err="1"/>
              <a:t>criterias</a:t>
            </a:r>
            <a:r>
              <a:rPr lang="en-IN" b="1" dirty="0"/>
              <a:t> or not</a:t>
            </a:r>
            <a:r>
              <a:rPr lang="en-IN" dirty="0"/>
              <a:t>. </a:t>
            </a:r>
            <a:endParaRPr lang="en-GB" dirty="0"/>
          </a:p>
          <a:p>
            <a:endParaRPr lang="en-US" dirty="0"/>
          </a:p>
        </p:txBody>
      </p:sp>
    </p:spTree>
    <p:extLst>
      <p:ext uri="{BB962C8B-B14F-4D97-AF65-F5344CB8AC3E}">
        <p14:creationId xmlns:p14="http://schemas.microsoft.com/office/powerpoint/2010/main" val="10162216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0" y="106647"/>
            <a:ext cx="8464125" cy="611706"/>
          </a:xfrm>
          <a:prstGeom prst="rect">
            <a:avLst/>
          </a:prstGeom>
          <a:noFill/>
        </p:spPr>
        <p:txBody>
          <a:bodyPr wrap="square" rtlCol="0">
            <a:spAutoFit/>
          </a:bodyPr>
          <a:lstStyle/>
          <a:p>
            <a:r>
              <a:rPr lang="en-US" sz="3375" b="1" dirty="0" err="1">
                <a:latin typeface="Nunito Sans" panose="00000500000000000000" pitchFamily="2" charset="0"/>
              </a:rPr>
              <a:t>Pseudocode</a:t>
            </a:r>
            <a:endParaRPr lang="en-US" sz="3375" b="1" dirty="0">
              <a:latin typeface="Nunito Sans" panose="00000500000000000000" pitchFamily="2" charset="0"/>
            </a:endParaRPr>
          </a:p>
        </p:txBody>
      </p:sp>
      <p:sp>
        <p:nvSpPr>
          <p:cNvPr id="18" name="Rectangle 17">
            <a:extLst>
              <a:ext uri="{FF2B5EF4-FFF2-40B4-BE49-F238E27FC236}">
                <a16:creationId xmlns:a16="http://schemas.microsoft.com/office/drawing/2014/main" id="{203ACC38-BFE0-4396-8C90-BA70E8E3A4A1}"/>
              </a:ext>
            </a:extLst>
          </p:cNvPr>
          <p:cNvSpPr/>
          <p:nvPr/>
        </p:nvSpPr>
        <p:spPr>
          <a:xfrm>
            <a:off x="101980" y="914400"/>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TextBox 10">
            <a:extLst>
              <a:ext uri="{FF2B5EF4-FFF2-40B4-BE49-F238E27FC236}">
                <a16:creationId xmlns:a16="http://schemas.microsoft.com/office/drawing/2014/main" id="{5AFC0D69-68C1-4838-9AC4-A4286388BDC4}"/>
              </a:ext>
            </a:extLst>
          </p:cNvPr>
          <p:cNvSpPr txBox="1"/>
          <p:nvPr/>
        </p:nvSpPr>
        <p:spPr>
          <a:xfrm>
            <a:off x="3200400" y="122823"/>
            <a:ext cx="5715000" cy="6735177"/>
          </a:xfrm>
          <a:prstGeom prst="rect">
            <a:avLst/>
          </a:prstGeom>
          <a:noFill/>
        </p:spPr>
        <p:txBody>
          <a:bodyPr wrap="square" rtlCol="0">
            <a:spAutoFit/>
          </a:bodyPr>
          <a:lstStyle/>
          <a:p>
            <a:pPr>
              <a:spcBef>
                <a:spcPts val="750"/>
              </a:spcBef>
            </a:pPr>
            <a:r>
              <a:rPr lang="en-IN" sz="1500" b="1" dirty="0">
                <a:latin typeface="Nunito Sans" pitchFamily="2" charset="0"/>
              </a:rPr>
              <a:t>If(age &gt;= 12)</a:t>
            </a:r>
          </a:p>
          <a:p>
            <a:pPr>
              <a:spcBef>
                <a:spcPts val="750"/>
              </a:spcBef>
            </a:pPr>
            <a:r>
              <a:rPr lang="en-IN" sz="1500" dirty="0">
                <a:latin typeface="Nunito Sans" pitchFamily="2" charset="0"/>
              </a:rPr>
              <a:t>{</a:t>
            </a:r>
          </a:p>
          <a:p>
            <a:pPr>
              <a:spcBef>
                <a:spcPts val="750"/>
              </a:spcBef>
            </a:pPr>
            <a:r>
              <a:rPr lang="en-IN" sz="1500" dirty="0">
                <a:latin typeface="Nunito Sans" pitchFamily="2" charset="0"/>
              </a:rPr>
              <a:t>     </a:t>
            </a:r>
            <a:r>
              <a:rPr lang="en-IN" sz="1500" b="1" dirty="0">
                <a:latin typeface="Nunito Sans" pitchFamily="2" charset="0"/>
              </a:rPr>
              <a:t>If(weight &gt;= 40)    </a:t>
            </a:r>
          </a:p>
          <a:p>
            <a:pPr>
              <a:spcBef>
                <a:spcPts val="750"/>
              </a:spcBef>
            </a:pPr>
            <a:r>
              <a:rPr lang="en-IN" sz="1500" dirty="0">
                <a:latin typeface="Nunito Sans" pitchFamily="2" charset="0"/>
              </a:rPr>
              <a:t>     {</a:t>
            </a:r>
          </a:p>
          <a:p>
            <a:pPr>
              <a:spcBef>
                <a:spcPts val="750"/>
              </a:spcBef>
            </a:pPr>
            <a:r>
              <a:rPr lang="en-IN" sz="1500" b="1" dirty="0">
                <a:latin typeface="Nunito Sans" pitchFamily="2" charset="0"/>
              </a:rPr>
              <a:t>        If(weight &lt;= 110)</a:t>
            </a:r>
          </a:p>
          <a:p>
            <a:pPr>
              <a:spcBef>
                <a:spcPts val="750"/>
              </a:spcBef>
            </a:pPr>
            <a:r>
              <a:rPr lang="en-IN" sz="1500" b="1" dirty="0">
                <a:latin typeface="Nunito Sans" pitchFamily="2" charset="0"/>
              </a:rPr>
              <a:t>                 {</a:t>
            </a:r>
          </a:p>
          <a:p>
            <a:pPr>
              <a:spcBef>
                <a:spcPts val="750"/>
              </a:spcBef>
            </a:pPr>
            <a:r>
              <a:rPr lang="en-IN" sz="1500" dirty="0">
                <a:latin typeface="Nunito Sans" pitchFamily="2" charset="0"/>
              </a:rPr>
              <a:t>                  print(“He can Jump”);</a:t>
            </a:r>
          </a:p>
          <a:p>
            <a:pPr>
              <a:spcBef>
                <a:spcPts val="750"/>
              </a:spcBef>
            </a:pPr>
            <a:r>
              <a:rPr lang="en-IN" sz="1500" dirty="0">
                <a:latin typeface="Nunito Sans" pitchFamily="2" charset="0"/>
              </a:rPr>
              <a:t>                   }</a:t>
            </a:r>
          </a:p>
          <a:p>
            <a:pPr>
              <a:spcBef>
                <a:spcPts val="750"/>
              </a:spcBef>
            </a:pPr>
            <a:r>
              <a:rPr lang="en-IN" sz="1500" dirty="0">
                <a:latin typeface="Nunito Sans" pitchFamily="2" charset="0"/>
              </a:rPr>
              <a:t>                  else</a:t>
            </a:r>
          </a:p>
          <a:p>
            <a:pPr>
              <a:spcBef>
                <a:spcPts val="750"/>
              </a:spcBef>
            </a:pPr>
            <a:r>
              <a:rPr lang="en-IN" sz="1500" dirty="0">
                <a:latin typeface="Nunito Sans" pitchFamily="2" charset="0"/>
              </a:rPr>
              <a:t>                 {</a:t>
            </a:r>
          </a:p>
          <a:p>
            <a:pPr>
              <a:spcBef>
                <a:spcPts val="750"/>
              </a:spcBef>
            </a:pPr>
            <a:r>
              <a:rPr lang="en-IN" sz="1500" b="1" dirty="0">
                <a:latin typeface="Nunito Sans" pitchFamily="2" charset="0"/>
              </a:rPr>
              <a:t>                  print(“Extra ropes will be added”);</a:t>
            </a:r>
          </a:p>
          <a:p>
            <a:pPr>
              <a:spcBef>
                <a:spcPts val="750"/>
              </a:spcBef>
            </a:pPr>
            <a:r>
              <a:rPr lang="en-IN" sz="1500" dirty="0">
                <a:latin typeface="Nunito Sans" pitchFamily="2" charset="0"/>
              </a:rPr>
              <a:t>                  }</a:t>
            </a:r>
          </a:p>
          <a:p>
            <a:pPr>
              <a:spcBef>
                <a:spcPts val="750"/>
              </a:spcBef>
            </a:pPr>
            <a:r>
              <a:rPr lang="en-IN" sz="1500" dirty="0">
                <a:latin typeface="Nunito Sans" pitchFamily="2" charset="0"/>
              </a:rPr>
              <a:t>         }</a:t>
            </a:r>
          </a:p>
          <a:p>
            <a:r>
              <a:rPr lang="en-IN" sz="1500" dirty="0">
                <a:latin typeface="Nunito Sans" pitchFamily="2" charset="0"/>
              </a:rPr>
              <a:t>         else</a:t>
            </a:r>
          </a:p>
          <a:p>
            <a:r>
              <a:rPr lang="en-IN" sz="1500" dirty="0">
                <a:latin typeface="Nunito Sans" pitchFamily="2" charset="0"/>
              </a:rPr>
              <a:t>        {</a:t>
            </a:r>
          </a:p>
          <a:p>
            <a:r>
              <a:rPr lang="en-IN" sz="1500" dirty="0">
                <a:latin typeface="Nunito Sans" pitchFamily="2" charset="0"/>
              </a:rPr>
              <a:t>        print(“He can’t Jump”);</a:t>
            </a:r>
          </a:p>
          <a:p>
            <a:r>
              <a:rPr lang="en-IN" sz="1500" dirty="0">
                <a:latin typeface="Nunito Sans" pitchFamily="2" charset="0"/>
              </a:rPr>
              <a:t>        }</a:t>
            </a:r>
          </a:p>
          <a:p>
            <a:r>
              <a:rPr lang="en-IN" sz="1500" dirty="0">
                <a:latin typeface="Nunito Sans" pitchFamily="2" charset="0"/>
              </a:rPr>
              <a:t>}</a:t>
            </a:r>
          </a:p>
          <a:p>
            <a:r>
              <a:rPr lang="en-IN" sz="1500" dirty="0">
                <a:latin typeface="Nunito Sans" pitchFamily="2" charset="0"/>
              </a:rPr>
              <a:t>else</a:t>
            </a:r>
          </a:p>
          <a:p>
            <a:r>
              <a:rPr lang="en-IN" sz="1500" dirty="0">
                <a:latin typeface="Nunito Sans" pitchFamily="2" charset="0"/>
              </a:rPr>
              <a:t>{</a:t>
            </a:r>
          </a:p>
          <a:p>
            <a:r>
              <a:rPr lang="en-IN" sz="1500" dirty="0">
                <a:latin typeface="Nunito Sans" pitchFamily="2" charset="0"/>
              </a:rPr>
              <a:t>    Print(“He can’t Jump”);</a:t>
            </a:r>
          </a:p>
          <a:p>
            <a:r>
              <a:rPr lang="en-IN" sz="1500" dirty="0">
                <a:latin typeface="Nunito Sans" pitchFamily="2" charset="0"/>
              </a:rPr>
              <a:t>}</a:t>
            </a:r>
            <a:endParaRPr lang="en-US" sz="1500" dirty="0">
              <a:latin typeface="Nunito Sans" pitchFamily="2" charset="0"/>
            </a:endParaRPr>
          </a:p>
          <a:p>
            <a:pPr>
              <a:spcBef>
                <a:spcPts val="750"/>
              </a:spcBef>
            </a:pPr>
            <a:endParaRPr lang="en-GB" sz="1500" dirty="0">
              <a:latin typeface="Nunito Sans" pitchFamily="2" charset="0"/>
            </a:endParaRPr>
          </a:p>
        </p:txBody>
      </p:sp>
    </p:spTree>
    <p:extLst>
      <p:ext uri="{BB962C8B-B14F-4D97-AF65-F5344CB8AC3E}">
        <p14:creationId xmlns:p14="http://schemas.microsoft.com/office/powerpoint/2010/main" val="10162216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7" y="4457700"/>
            <a:ext cx="9151374"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printf(“Extra ropes will be added”); </a:t>
            </a:r>
          </a:p>
        </p:txBody>
      </p:sp>
      <p:sp>
        <p:nvSpPr>
          <p:cNvPr id="45" name="Rectangle 44">
            <a:extLst>
              <a:ext uri="{FF2B5EF4-FFF2-40B4-BE49-F238E27FC236}">
                <a16:creationId xmlns:a16="http://schemas.microsoft.com/office/drawing/2014/main" id="{E4A9EB63-79D5-4617-BE6B-1B3CCF6955CA}"/>
              </a:ext>
            </a:extLst>
          </p:cNvPr>
          <p:cNvSpPr/>
          <p:nvPr/>
        </p:nvSpPr>
        <p:spPr>
          <a:xfrm>
            <a:off x="3687" y="480060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2" name="Rectangle 1">
            <a:extLst>
              <a:ext uri="{FF2B5EF4-FFF2-40B4-BE49-F238E27FC236}">
                <a16:creationId xmlns:a16="http://schemas.microsoft.com/office/drawing/2014/main" id="{030C06C5-6685-4170-BADF-FF6009F3B825}"/>
              </a:ext>
            </a:extLst>
          </p:cNvPr>
          <p:cNvSpPr/>
          <p:nvPr/>
        </p:nvSpPr>
        <p:spPr>
          <a:xfrm>
            <a:off x="0" y="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75" b="1" dirty="0">
                <a:solidFill>
                  <a:schemeClr val="bg1"/>
                </a:solidFill>
                <a:latin typeface="Courier New" panose="02070309020205020404" pitchFamily="49" charset="0"/>
                <a:cs typeface="Courier New" panose="02070309020205020404" pitchFamily="49" charset="0"/>
              </a:rPr>
              <a:t>Code</a:t>
            </a:r>
          </a:p>
        </p:txBody>
      </p:sp>
      <p:sp>
        <p:nvSpPr>
          <p:cNvPr id="16" name="Rectangle 15">
            <a:extLst>
              <a:ext uri="{FF2B5EF4-FFF2-40B4-BE49-F238E27FC236}">
                <a16:creationId xmlns:a16="http://schemas.microsoft.com/office/drawing/2014/main" id="{2B976B02-6958-4119-B17A-5F4408B90C2F}"/>
              </a:ext>
            </a:extLst>
          </p:cNvPr>
          <p:cNvSpPr/>
          <p:nvPr/>
        </p:nvSpPr>
        <p:spPr>
          <a:xfrm>
            <a:off x="0" y="34290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500" dirty="0">
                <a:solidFill>
                  <a:schemeClr val="bg1"/>
                </a:solidFill>
                <a:latin typeface="Courier New" panose="02070309020205020404" pitchFamily="49" charset="0"/>
                <a:cs typeface="Courier New" panose="02070309020205020404" pitchFamily="49" charset="0"/>
              </a:rPr>
              <a:t>  #include&lt;</a:t>
            </a:r>
            <a:r>
              <a:rPr lang="en-US" sz="1500" dirty="0" err="1">
                <a:solidFill>
                  <a:schemeClr val="bg1"/>
                </a:solidFill>
                <a:latin typeface="Courier New" panose="02070309020205020404" pitchFamily="49" charset="0"/>
                <a:cs typeface="Courier New" panose="02070309020205020404" pitchFamily="49" charset="0"/>
              </a:rPr>
              <a:t>stdio.h</a:t>
            </a:r>
            <a:r>
              <a:rPr lang="en-US" sz="1500" dirty="0">
                <a:solidFill>
                  <a:schemeClr val="bg1"/>
                </a:solidFill>
                <a:latin typeface="Courier New" panose="02070309020205020404" pitchFamily="49" charset="0"/>
                <a:cs typeface="Courier New" panose="02070309020205020404" pitchFamily="49" charset="0"/>
              </a:rPr>
              <a:t>&gt;</a:t>
            </a:r>
          </a:p>
        </p:txBody>
      </p:sp>
      <p:sp>
        <p:nvSpPr>
          <p:cNvPr id="31" name="Rectangle 30">
            <a:extLst>
              <a:ext uri="{FF2B5EF4-FFF2-40B4-BE49-F238E27FC236}">
                <a16:creationId xmlns:a16="http://schemas.microsoft.com/office/drawing/2014/main" id="{BDEE69A0-4C96-495B-844B-B51AD6FB6BEC}"/>
              </a:ext>
            </a:extLst>
          </p:cNvPr>
          <p:cNvSpPr/>
          <p:nvPr/>
        </p:nvSpPr>
        <p:spPr>
          <a:xfrm>
            <a:off x="0" y="68580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int</a:t>
            </a:r>
            <a:r>
              <a:rPr lang="en-US" sz="1500" dirty="0">
                <a:solidFill>
                  <a:schemeClr val="bg1"/>
                </a:solidFill>
                <a:latin typeface="Courier New" panose="02070309020205020404" pitchFamily="49" charset="0"/>
                <a:cs typeface="Courier New" panose="02070309020205020404" pitchFamily="49" charset="0"/>
              </a:rPr>
              <a:t> main()</a:t>
            </a:r>
          </a:p>
        </p:txBody>
      </p:sp>
      <p:sp>
        <p:nvSpPr>
          <p:cNvPr id="32" name="Rectangle 31">
            <a:extLst>
              <a:ext uri="{FF2B5EF4-FFF2-40B4-BE49-F238E27FC236}">
                <a16:creationId xmlns:a16="http://schemas.microsoft.com/office/drawing/2014/main" id="{06D17A24-E131-43CA-9AAB-3EBBF4464991}"/>
              </a:ext>
            </a:extLst>
          </p:cNvPr>
          <p:cNvSpPr/>
          <p:nvPr/>
        </p:nvSpPr>
        <p:spPr>
          <a:xfrm>
            <a:off x="0" y="102870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3" name="Rectangle 32">
            <a:extLst>
              <a:ext uri="{FF2B5EF4-FFF2-40B4-BE49-F238E27FC236}">
                <a16:creationId xmlns:a16="http://schemas.microsoft.com/office/drawing/2014/main" id="{58A78835-D285-4C29-BBE2-2D089573DDCA}"/>
              </a:ext>
            </a:extLst>
          </p:cNvPr>
          <p:cNvSpPr/>
          <p:nvPr/>
        </p:nvSpPr>
        <p:spPr>
          <a:xfrm>
            <a:off x="0" y="137160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int</a:t>
            </a:r>
            <a:r>
              <a:rPr lang="en-US" sz="1500" dirty="0">
                <a:solidFill>
                  <a:schemeClr val="bg1"/>
                </a:solidFill>
                <a:latin typeface="Courier New" panose="02070309020205020404" pitchFamily="49" charset="0"/>
                <a:cs typeface="Courier New" panose="02070309020205020404" pitchFamily="49" charset="0"/>
              </a:rPr>
              <a:t> age, weight;</a:t>
            </a:r>
          </a:p>
        </p:txBody>
      </p:sp>
      <p:sp>
        <p:nvSpPr>
          <p:cNvPr id="34" name="Rectangle 33">
            <a:extLst>
              <a:ext uri="{FF2B5EF4-FFF2-40B4-BE49-F238E27FC236}">
                <a16:creationId xmlns:a16="http://schemas.microsoft.com/office/drawing/2014/main" id="{18B9FA3D-661F-4154-837C-FCEFCBDCD0BF}"/>
              </a:ext>
            </a:extLst>
          </p:cNvPr>
          <p:cNvSpPr/>
          <p:nvPr/>
        </p:nvSpPr>
        <p:spPr>
          <a:xfrm>
            <a:off x="0" y="171450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scanf</a:t>
            </a:r>
            <a:r>
              <a:rPr lang="en-US" sz="1500" dirty="0">
                <a:solidFill>
                  <a:schemeClr val="bg1"/>
                </a:solidFill>
                <a:latin typeface="Courier New" panose="02070309020205020404" pitchFamily="49" charset="0"/>
                <a:cs typeface="Courier New" panose="02070309020205020404" pitchFamily="49" charset="0"/>
              </a:rPr>
              <a:t>(“%d”, &amp;age);</a:t>
            </a:r>
          </a:p>
        </p:txBody>
      </p:sp>
      <p:sp>
        <p:nvSpPr>
          <p:cNvPr id="35" name="Rectangle 34">
            <a:extLst>
              <a:ext uri="{FF2B5EF4-FFF2-40B4-BE49-F238E27FC236}">
                <a16:creationId xmlns:a16="http://schemas.microsoft.com/office/drawing/2014/main" id="{836F580A-3648-487F-A968-D43CEAF34F33}"/>
              </a:ext>
            </a:extLst>
          </p:cNvPr>
          <p:cNvSpPr/>
          <p:nvPr/>
        </p:nvSpPr>
        <p:spPr>
          <a:xfrm>
            <a:off x="0" y="205740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scanf</a:t>
            </a:r>
            <a:r>
              <a:rPr lang="en-US" sz="1500" dirty="0">
                <a:solidFill>
                  <a:schemeClr val="bg1"/>
                </a:solidFill>
                <a:latin typeface="Courier New" panose="02070309020205020404" pitchFamily="49" charset="0"/>
                <a:cs typeface="Courier New" panose="02070309020205020404" pitchFamily="49" charset="0"/>
              </a:rPr>
              <a:t>(“%d”, &amp;weight);</a:t>
            </a:r>
          </a:p>
        </p:txBody>
      </p:sp>
      <p:sp>
        <p:nvSpPr>
          <p:cNvPr id="36" name="Rectangle 35">
            <a:extLst>
              <a:ext uri="{FF2B5EF4-FFF2-40B4-BE49-F238E27FC236}">
                <a16:creationId xmlns:a16="http://schemas.microsoft.com/office/drawing/2014/main" id="{8FFEC722-0C34-462C-BEEF-287DEF29767E}"/>
              </a:ext>
            </a:extLst>
          </p:cNvPr>
          <p:cNvSpPr/>
          <p:nvPr/>
        </p:nvSpPr>
        <p:spPr>
          <a:xfrm>
            <a:off x="0" y="240030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if(age &gt;= 12){</a:t>
            </a:r>
          </a:p>
        </p:txBody>
      </p:sp>
      <p:sp>
        <p:nvSpPr>
          <p:cNvPr id="37" name="Rectangle 36">
            <a:extLst>
              <a:ext uri="{FF2B5EF4-FFF2-40B4-BE49-F238E27FC236}">
                <a16:creationId xmlns:a16="http://schemas.microsoft.com/office/drawing/2014/main" id="{392BA1BF-F77A-4A51-A31F-23E2A912161F}"/>
              </a:ext>
            </a:extLst>
          </p:cNvPr>
          <p:cNvSpPr/>
          <p:nvPr/>
        </p:nvSpPr>
        <p:spPr>
          <a:xfrm>
            <a:off x="0" y="274320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if(weight &gt;= 40){</a:t>
            </a:r>
          </a:p>
        </p:txBody>
      </p:sp>
      <p:sp>
        <p:nvSpPr>
          <p:cNvPr id="38" name="Rectangle 37">
            <a:extLst>
              <a:ext uri="{FF2B5EF4-FFF2-40B4-BE49-F238E27FC236}">
                <a16:creationId xmlns:a16="http://schemas.microsoft.com/office/drawing/2014/main" id="{BDDD948E-1856-437F-8D51-4ED976676EEB}"/>
              </a:ext>
            </a:extLst>
          </p:cNvPr>
          <p:cNvSpPr/>
          <p:nvPr/>
        </p:nvSpPr>
        <p:spPr>
          <a:xfrm>
            <a:off x="0" y="308610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if(weight &lt;= 110){</a:t>
            </a:r>
          </a:p>
        </p:txBody>
      </p:sp>
      <p:sp>
        <p:nvSpPr>
          <p:cNvPr id="39" name="Rectangle 38">
            <a:extLst>
              <a:ext uri="{FF2B5EF4-FFF2-40B4-BE49-F238E27FC236}">
                <a16:creationId xmlns:a16="http://schemas.microsoft.com/office/drawing/2014/main" id="{45539D98-A6AE-4C69-B359-30F7357B35DF}"/>
              </a:ext>
            </a:extLst>
          </p:cNvPr>
          <p:cNvSpPr/>
          <p:nvPr/>
        </p:nvSpPr>
        <p:spPr>
          <a:xfrm>
            <a:off x="0" y="342900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printf(“He can Jump”);</a:t>
            </a:r>
          </a:p>
        </p:txBody>
      </p:sp>
      <p:sp>
        <p:nvSpPr>
          <p:cNvPr id="40" name="Rectangle 39">
            <a:extLst>
              <a:ext uri="{FF2B5EF4-FFF2-40B4-BE49-F238E27FC236}">
                <a16:creationId xmlns:a16="http://schemas.microsoft.com/office/drawing/2014/main" id="{2B13E311-7EBF-430C-AB0A-ADAD25B5A66E}"/>
              </a:ext>
            </a:extLst>
          </p:cNvPr>
          <p:cNvSpPr/>
          <p:nvPr/>
        </p:nvSpPr>
        <p:spPr>
          <a:xfrm>
            <a:off x="0" y="377190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114800"/>
            <a:ext cx="9140313"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else{</a:t>
            </a:r>
          </a:p>
        </p:txBody>
      </p:sp>
      <p:sp>
        <p:nvSpPr>
          <p:cNvPr id="46" name="TextBox 45">
            <a:extLst>
              <a:ext uri="{FF2B5EF4-FFF2-40B4-BE49-F238E27FC236}">
                <a16:creationId xmlns:a16="http://schemas.microsoft.com/office/drawing/2014/main" id="{7AAF869B-898F-421F-B05D-8B5FACAAFB9D}"/>
              </a:ext>
            </a:extLst>
          </p:cNvPr>
          <p:cNvSpPr txBox="1"/>
          <p:nvPr/>
        </p:nvSpPr>
        <p:spPr>
          <a:xfrm>
            <a:off x="11061" y="299261"/>
            <a:ext cx="387475" cy="6642203"/>
          </a:xfrm>
          <a:prstGeom prst="rect">
            <a:avLst/>
          </a:prstGeom>
          <a:noFill/>
        </p:spPr>
        <p:txBody>
          <a:bodyPr wrap="square" rtlCol="0">
            <a:spAutoFit/>
          </a:bodyPr>
          <a:lstStyle/>
          <a:p>
            <a:pPr>
              <a:lnSpc>
                <a:spcPct val="150000"/>
              </a:lnSpc>
            </a:pPr>
            <a:r>
              <a:rPr lang="en-US" sz="1500" b="1" dirty="0">
                <a:solidFill>
                  <a:schemeClr val="bg1"/>
                </a:solidFill>
                <a:latin typeface="Courier New" panose="02070309020205020404" pitchFamily="49" charset="0"/>
                <a:cs typeface="Courier New" panose="02070309020205020404" pitchFamily="49" charset="0"/>
              </a:rPr>
              <a:t>1</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2</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3</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4</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5</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6</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7</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8</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9</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10</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11</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12</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13</a:t>
            </a:r>
          </a:p>
          <a:p>
            <a:pPr>
              <a:lnSpc>
                <a:spcPct val="150000"/>
              </a:lnSpc>
            </a:pPr>
            <a:r>
              <a:rPr lang="en-US" sz="1500" b="1" dirty="0">
                <a:solidFill>
                  <a:schemeClr val="bg1"/>
                </a:solidFill>
                <a:latin typeface="Courier New" panose="02070309020205020404" pitchFamily="49" charset="0"/>
                <a:cs typeface="Courier New" panose="02070309020205020404" pitchFamily="49" charset="0"/>
              </a:rPr>
              <a:t>14</a:t>
            </a:r>
          </a:p>
        </p:txBody>
      </p:sp>
    </p:spTree>
    <p:extLst>
      <p:ext uri="{BB962C8B-B14F-4D97-AF65-F5344CB8AC3E}">
        <p14:creationId xmlns:p14="http://schemas.microsoft.com/office/powerpoint/2010/main" val="29354830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0C06C5-6685-4170-BADF-FF6009F3B825}"/>
              </a:ext>
            </a:extLst>
          </p:cNvPr>
          <p:cNvSpPr/>
          <p:nvPr/>
        </p:nvSpPr>
        <p:spPr>
          <a:xfrm>
            <a:off x="0" y="857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75" b="1" dirty="0">
                <a:latin typeface="Courier New" panose="02070309020205020404" pitchFamily="49" charset="0"/>
                <a:cs typeface="Courier New" panose="02070309020205020404" pitchFamily="49" charset="0"/>
              </a:rPr>
              <a:t>Code</a:t>
            </a:r>
          </a:p>
        </p:txBody>
      </p:sp>
      <p:sp>
        <p:nvSpPr>
          <p:cNvPr id="16" name="Rectangle 15">
            <a:extLst>
              <a:ext uri="{FF2B5EF4-FFF2-40B4-BE49-F238E27FC236}">
                <a16:creationId xmlns:a16="http://schemas.microsoft.com/office/drawing/2014/main" id="{2B976B02-6958-4119-B17A-5F4408B90C2F}"/>
              </a:ext>
            </a:extLst>
          </p:cNvPr>
          <p:cNvSpPr/>
          <p:nvPr/>
        </p:nvSpPr>
        <p:spPr>
          <a:xfrm>
            <a:off x="0" y="1200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        }</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else</a:t>
            </a:r>
            <a:r>
              <a:rPr lang="en-US" sz="1500" dirty="0">
                <a:solidFill>
                  <a:schemeClr val="bg1"/>
                </a:solidFill>
                <a:latin typeface="Courier New" panose="02070309020205020404" pitchFamily="49" charset="0"/>
                <a:cs typeface="Courier New" panose="02070309020205020404" pitchFamily="49" charset="0"/>
              </a:rPr>
              <a:t>{</a:t>
            </a:r>
          </a:p>
        </p:txBody>
      </p:sp>
      <p:sp>
        <p:nvSpPr>
          <p:cNvPr id="32" name="Rectangle 31">
            <a:extLst>
              <a:ext uri="{FF2B5EF4-FFF2-40B4-BE49-F238E27FC236}">
                <a16:creationId xmlns:a16="http://schemas.microsoft.com/office/drawing/2014/main" id="{06D17A24-E131-43CA-9AAB-3EBBF4464991}"/>
              </a:ext>
            </a:extLst>
          </p:cNvPr>
          <p:cNvSpPr/>
          <p:nvPr/>
        </p:nvSpPr>
        <p:spPr>
          <a:xfrm>
            <a:off x="5715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printf(“He can’t Jump”);</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else</a:t>
            </a:r>
            <a:r>
              <a:rPr lang="en-US" sz="1500" dirty="0">
                <a:solidFill>
                  <a:schemeClr val="bg1"/>
                </a:solidFill>
                <a:latin typeface="Courier New" panose="02070309020205020404" pitchFamily="49" charset="0"/>
                <a:cs typeface="Courier New" panose="02070309020205020404" pitchFamily="49" charset="0"/>
              </a:rPr>
              <a:t>{</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printf(“He can’t Jump”);</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return</a:t>
            </a:r>
            <a:r>
              <a:rPr lang="en-US" sz="1500" dirty="0">
                <a:solidFill>
                  <a:schemeClr val="bg1"/>
                </a:solidFill>
                <a:latin typeface="Courier New" panose="02070309020205020404" pitchFamily="49" charset="0"/>
                <a:cs typeface="Courier New" panose="02070309020205020404" pitchFamily="49" charset="0"/>
              </a:rPr>
              <a:t> 0;</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40313"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        </a:t>
            </a:r>
          </a:p>
        </p:txBody>
      </p:sp>
      <p:sp>
        <p:nvSpPr>
          <p:cNvPr id="46" name="TextBox 45">
            <a:extLst>
              <a:ext uri="{FF2B5EF4-FFF2-40B4-BE49-F238E27FC236}">
                <a16:creationId xmlns:a16="http://schemas.microsoft.com/office/drawing/2014/main" id="{7AAF869B-898F-421F-B05D-8B5FACAAFB9D}"/>
              </a:ext>
            </a:extLst>
          </p:cNvPr>
          <p:cNvSpPr txBox="1"/>
          <p:nvPr/>
        </p:nvSpPr>
        <p:spPr>
          <a:xfrm>
            <a:off x="11061" y="1156511"/>
            <a:ext cx="387475" cy="9758441"/>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28</a:t>
            </a:r>
          </a:p>
        </p:txBody>
      </p:sp>
    </p:spTree>
    <p:extLst>
      <p:ext uri="{BB962C8B-B14F-4D97-AF65-F5344CB8AC3E}">
        <p14:creationId xmlns:p14="http://schemas.microsoft.com/office/powerpoint/2010/main" val="29354830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0" y="173925"/>
            <a:ext cx="9320832" cy="523220"/>
          </a:xfrm>
          <a:prstGeom prst="rect">
            <a:avLst/>
          </a:prstGeom>
          <a:noFill/>
        </p:spPr>
        <p:txBody>
          <a:bodyPr wrap="square" rtlCol="0">
            <a:spAutoFit/>
          </a:bodyPr>
          <a:lstStyle/>
          <a:p>
            <a:r>
              <a:rPr lang="en-US" sz="2800" b="1" dirty="0">
                <a:latin typeface="Nunito Sans" panose="00000500000000000000" pitchFamily="2" charset="0"/>
              </a:rPr>
              <a:t>Switch Case </a:t>
            </a:r>
            <a:r>
              <a:rPr lang="en-US" sz="2400" b="1" dirty="0">
                <a:latin typeface="Nunito Sans" panose="00000500000000000000" pitchFamily="2" charset="0"/>
              </a:rPr>
              <a:t>(Multiple Branching Statement)</a:t>
            </a:r>
          </a:p>
        </p:txBody>
      </p:sp>
      <p:sp>
        <p:nvSpPr>
          <p:cNvPr id="18" name="Rectangle 17">
            <a:extLst>
              <a:ext uri="{FF2B5EF4-FFF2-40B4-BE49-F238E27FC236}">
                <a16:creationId xmlns:a16="http://schemas.microsoft.com/office/drawing/2014/main" id="{203ACC38-BFE0-4396-8C90-BA70E8E3A4A1}"/>
              </a:ext>
            </a:extLst>
          </p:cNvPr>
          <p:cNvSpPr/>
          <p:nvPr/>
        </p:nvSpPr>
        <p:spPr>
          <a:xfrm>
            <a:off x="174670" y="724697"/>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Rectangle 2">
            <a:extLst>
              <a:ext uri="{FF2B5EF4-FFF2-40B4-BE49-F238E27FC236}">
                <a16:creationId xmlns:a16="http://schemas.microsoft.com/office/drawing/2014/main" id="{2BCD6707-1A1E-B505-5B20-2F3015A4F74E}"/>
              </a:ext>
            </a:extLst>
          </p:cNvPr>
          <p:cNvSpPr/>
          <p:nvPr/>
        </p:nvSpPr>
        <p:spPr>
          <a:xfrm>
            <a:off x="63077" y="990600"/>
            <a:ext cx="9017845" cy="1754326"/>
          </a:xfrm>
          <a:prstGeom prst="rect">
            <a:avLst/>
          </a:prstGeom>
        </p:spPr>
        <p:txBody>
          <a:bodyPr wrap="square">
            <a:spAutoFit/>
          </a:bodyPr>
          <a:lstStyle/>
          <a:p>
            <a:pPr marL="285750" indent="-285750" algn="just">
              <a:buFont typeface="Wingdings" panose="05000000000000000000" pitchFamily="2" charset="2"/>
              <a:buChar char="§"/>
            </a:pPr>
            <a:r>
              <a:rPr lang="en-US" dirty="0">
                <a:solidFill>
                  <a:srgbClr val="333333"/>
                </a:solidFill>
                <a:latin typeface="Arial" panose="020B0604020202020204" pitchFamily="34" charset="0"/>
                <a:cs typeface="Arial" panose="020B0604020202020204" pitchFamily="34" charset="0"/>
              </a:rPr>
              <a:t>The switch statement allows us to </a:t>
            </a:r>
            <a:r>
              <a:rPr lang="en-US" b="1" dirty="0">
                <a:solidFill>
                  <a:srgbClr val="C00000"/>
                </a:solidFill>
                <a:latin typeface="Arial" panose="020B0604020202020204" pitchFamily="34" charset="0"/>
                <a:cs typeface="Arial" panose="020B0604020202020204" pitchFamily="34" charset="0"/>
              </a:rPr>
              <a:t>execute one code block among many alternatives.</a:t>
            </a:r>
          </a:p>
          <a:p>
            <a:pPr marL="285750" indent="-285750" algn="just">
              <a:buFont typeface="Wingdings" panose="05000000000000000000" pitchFamily="2" charset="2"/>
              <a:buChar char="§"/>
            </a:pPr>
            <a:r>
              <a:rPr lang="en-US" b="1" dirty="0">
                <a:solidFill>
                  <a:srgbClr val="333333"/>
                </a:solidFill>
                <a:latin typeface="Arial" panose="020B0604020202020204" pitchFamily="34" charset="0"/>
                <a:cs typeface="Arial" panose="020B0604020202020204" pitchFamily="34" charset="0"/>
              </a:rPr>
              <a:t>A</a:t>
            </a:r>
            <a:r>
              <a:rPr lang="en-US" dirty="0">
                <a:solidFill>
                  <a:srgbClr val="333333"/>
                </a:solidFill>
                <a:latin typeface="Arial" panose="020B0604020202020204" pitchFamily="34" charset="0"/>
                <a:cs typeface="Arial" panose="020B0604020202020204" pitchFamily="34" charset="0"/>
              </a:rPr>
              <a:t>llows us to </a:t>
            </a:r>
            <a:r>
              <a:rPr lang="en-US" b="1" dirty="0">
                <a:solidFill>
                  <a:srgbClr val="C00000"/>
                </a:solidFill>
                <a:latin typeface="Arial" panose="020B0604020202020204" pitchFamily="34" charset="0"/>
                <a:cs typeface="Arial" panose="020B0604020202020204" pitchFamily="34" charset="0"/>
              </a:rPr>
              <a:t>execute multiple operations</a:t>
            </a:r>
            <a:r>
              <a:rPr lang="en-US" dirty="0">
                <a:solidFill>
                  <a:srgbClr val="C00000"/>
                </a:solidFill>
                <a:latin typeface="Arial" panose="020B0604020202020204" pitchFamily="34" charset="0"/>
                <a:cs typeface="Arial" panose="020B0604020202020204" pitchFamily="34" charset="0"/>
              </a:rPr>
              <a:t> </a:t>
            </a:r>
            <a:r>
              <a:rPr lang="en-US" dirty="0">
                <a:solidFill>
                  <a:srgbClr val="333333"/>
                </a:solidFill>
                <a:latin typeface="Arial" panose="020B0604020202020204" pitchFamily="34" charset="0"/>
                <a:cs typeface="Arial" panose="020B0604020202020204" pitchFamily="34" charset="0"/>
              </a:rPr>
              <a:t>for the </a:t>
            </a:r>
            <a:r>
              <a:rPr lang="en-US" b="1" dirty="0">
                <a:solidFill>
                  <a:srgbClr val="333333"/>
                </a:solidFill>
                <a:latin typeface="Arial" panose="020B0604020202020204" pitchFamily="34" charset="0"/>
                <a:cs typeface="Arial" panose="020B0604020202020204" pitchFamily="34" charset="0"/>
              </a:rPr>
              <a:t>different possible values</a:t>
            </a:r>
            <a:r>
              <a:rPr lang="en-US" dirty="0">
                <a:solidFill>
                  <a:srgbClr val="333333"/>
                </a:solidFill>
                <a:latin typeface="Arial" panose="020B0604020202020204" pitchFamily="34" charset="0"/>
                <a:cs typeface="Arial" panose="020B0604020202020204" pitchFamily="34" charset="0"/>
              </a:rPr>
              <a:t> of a </a:t>
            </a:r>
            <a:r>
              <a:rPr lang="en-US" b="1" dirty="0">
                <a:solidFill>
                  <a:srgbClr val="333333"/>
                </a:solidFill>
                <a:latin typeface="Arial" panose="020B0604020202020204" pitchFamily="34" charset="0"/>
                <a:cs typeface="Arial" panose="020B0604020202020204" pitchFamily="34" charset="0"/>
              </a:rPr>
              <a:t>single variable </a:t>
            </a:r>
            <a:r>
              <a:rPr lang="en-US" dirty="0">
                <a:solidFill>
                  <a:srgbClr val="333333"/>
                </a:solidFill>
                <a:latin typeface="Arial" panose="020B0604020202020204" pitchFamily="34" charset="0"/>
                <a:cs typeface="Arial" panose="020B0604020202020204" pitchFamily="34" charset="0"/>
              </a:rPr>
              <a:t>called switch variable. </a:t>
            </a:r>
          </a:p>
          <a:p>
            <a:pPr marL="285750" indent="-285750" algn="just">
              <a:buFont typeface="Wingdings" panose="05000000000000000000" pitchFamily="2" charset="2"/>
              <a:buChar char="§"/>
            </a:pPr>
            <a:r>
              <a:rPr lang="en-US" dirty="0">
                <a:solidFill>
                  <a:srgbClr val="333333"/>
                </a:solidFill>
                <a:latin typeface="Arial" panose="020B0604020202020204" pitchFamily="34" charset="0"/>
                <a:cs typeface="Arial" panose="020B0604020202020204" pitchFamily="34" charset="0"/>
              </a:rPr>
              <a:t>We can define </a:t>
            </a:r>
            <a:r>
              <a:rPr lang="en-US" b="1" dirty="0">
                <a:solidFill>
                  <a:srgbClr val="333333"/>
                </a:solidFill>
                <a:latin typeface="Arial" panose="020B0604020202020204" pitchFamily="34" charset="0"/>
                <a:cs typeface="Arial" panose="020B0604020202020204" pitchFamily="34" charset="0"/>
              </a:rPr>
              <a:t>various statements</a:t>
            </a:r>
            <a:r>
              <a:rPr lang="en-US" dirty="0">
                <a:solidFill>
                  <a:srgbClr val="333333"/>
                </a:solidFill>
                <a:latin typeface="Arial" panose="020B0604020202020204" pitchFamily="34" charset="0"/>
                <a:cs typeface="Arial" panose="020B0604020202020204" pitchFamily="34" charset="0"/>
              </a:rPr>
              <a:t> in the </a:t>
            </a:r>
            <a:r>
              <a:rPr lang="en-US" b="1" dirty="0">
                <a:solidFill>
                  <a:srgbClr val="333333"/>
                </a:solidFill>
                <a:latin typeface="Arial" panose="020B0604020202020204" pitchFamily="34" charset="0"/>
                <a:cs typeface="Arial" panose="020B0604020202020204" pitchFamily="34" charset="0"/>
              </a:rPr>
              <a:t>multiple cases </a:t>
            </a:r>
            <a:r>
              <a:rPr lang="en-US" dirty="0">
                <a:solidFill>
                  <a:srgbClr val="333333"/>
                </a:solidFill>
                <a:latin typeface="Arial" panose="020B0604020202020204" pitchFamily="34" charset="0"/>
                <a:cs typeface="Arial" panose="020B0604020202020204" pitchFamily="34" charset="0"/>
              </a:rPr>
              <a:t>for the different values of a </a:t>
            </a:r>
            <a:r>
              <a:rPr lang="en-US" b="1" dirty="0">
                <a:solidFill>
                  <a:srgbClr val="333333"/>
                </a:solidFill>
                <a:latin typeface="Arial" panose="020B0604020202020204" pitchFamily="34" charset="0"/>
                <a:cs typeface="Arial" panose="020B0604020202020204" pitchFamily="34" charset="0"/>
              </a:rPr>
              <a:t>single variable.</a:t>
            </a:r>
          </a:p>
        </p:txBody>
      </p:sp>
      <p:sp>
        <p:nvSpPr>
          <p:cNvPr id="4" name="TextBox 3">
            <a:extLst>
              <a:ext uri="{FF2B5EF4-FFF2-40B4-BE49-F238E27FC236}">
                <a16:creationId xmlns:a16="http://schemas.microsoft.com/office/drawing/2014/main" id="{77126F09-0D53-C9AF-BBE3-509541E8E7A8}"/>
              </a:ext>
            </a:extLst>
          </p:cNvPr>
          <p:cNvSpPr txBox="1"/>
          <p:nvPr/>
        </p:nvSpPr>
        <p:spPr>
          <a:xfrm>
            <a:off x="63078" y="2674673"/>
            <a:ext cx="8673102" cy="3997248"/>
          </a:xfrm>
          <a:prstGeom prst="rect">
            <a:avLst/>
          </a:prstGeom>
          <a:noFill/>
        </p:spPr>
        <p:txBody>
          <a:bodyPr wrap="square" rtlCol="0">
            <a:spAutoFit/>
          </a:bodyPr>
          <a:lstStyle/>
          <a:p>
            <a:r>
              <a:rPr lang="en-US" sz="1875" dirty="0">
                <a:latin typeface="Nunito Sans SemiBold" pitchFamily="2" charset="0"/>
              </a:rPr>
              <a:t>Syntax:</a:t>
            </a:r>
          </a:p>
          <a:p>
            <a:endParaRPr lang="en-US" sz="1500" dirty="0">
              <a:latin typeface="Nunito Sans SemiBold" pitchFamily="2" charset="0"/>
            </a:endParaRPr>
          </a:p>
          <a:p>
            <a:r>
              <a:rPr lang="en-US" sz="1500" dirty="0">
                <a:latin typeface="Nunito Sans Light" pitchFamily="2" charset="0"/>
              </a:rPr>
              <a:t>	</a:t>
            </a:r>
            <a:r>
              <a:rPr lang="en-US" sz="2000" b="1" dirty="0">
                <a:latin typeface="Nunito Sans Light" pitchFamily="2" charset="0"/>
              </a:rPr>
              <a:t>switch(expression){    </a:t>
            </a:r>
          </a:p>
          <a:p>
            <a:r>
              <a:rPr lang="en-US" sz="2000" dirty="0">
                <a:latin typeface="Nunito Sans Light" pitchFamily="2" charset="0"/>
              </a:rPr>
              <a:t>    		</a:t>
            </a:r>
            <a:r>
              <a:rPr lang="en-US" sz="2000" b="1" dirty="0">
                <a:latin typeface="Nunito Sans Light" pitchFamily="2" charset="0"/>
              </a:rPr>
              <a:t>case 1:    </a:t>
            </a:r>
          </a:p>
          <a:p>
            <a:r>
              <a:rPr lang="en-US" sz="2000" dirty="0">
                <a:latin typeface="Nunito Sans Light" pitchFamily="2" charset="0"/>
              </a:rPr>
              <a:t>        			//code to be executed;    </a:t>
            </a:r>
          </a:p>
          <a:p>
            <a:r>
              <a:rPr lang="en-US" sz="2000" dirty="0">
                <a:latin typeface="Nunito Sans Light" pitchFamily="2" charset="0"/>
              </a:rPr>
              <a:t>        			</a:t>
            </a:r>
            <a:r>
              <a:rPr lang="en-US" sz="2000" b="1" dirty="0">
                <a:latin typeface="Nunito Sans Light" pitchFamily="2" charset="0"/>
              </a:rPr>
              <a:t>break;    </a:t>
            </a:r>
          </a:p>
          <a:p>
            <a:r>
              <a:rPr lang="en-US" sz="2000" dirty="0">
                <a:latin typeface="Nunito Sans Light" pitchFamily="2" charset="0"/>
              </a:rPr>
              <a:t>   		</a:t>
            </a:r>
            <a:r>
              <a:rPr lang="en-US" sz="2000" b="1" dirty="0">
                <a:latin typeface="Nunito Sans Light" pitchFamily="2" charset="0"/>
              </a:rPr>
              <a:t> case 2</a:t>
            </a:r>
            <a:r>
              <a:rPr lang="en-US" sz="2000" dirty="0">
                <a:latin typeface="Nunito Sans Light" pitchFamily="2" charset="0"/>
              </a:rPr>
              <a:t>:    </a:t>
            </a:r>
          </a:p>
          <a:p>
            <a:r>
              <a:rPr lang="en-US" sz="2000" dirty="0">
                <a:latin typeface="Nunito Sans Light" pitchFamily="2" charset="0"/>
              </a:rPr>
              <a:t>        			//code to be executed;    </a:t>
            </a:r>
          </a:p>
          <a:p>
            <a:r>
              <a:rPr lang="en-US" sz="2000" dirty="0">
                <a:latin typeface="Nunito Sans Light" pitchFamily="2" charset="0"/>
              </a:rPr>
              <a:t>        			</a:t>
            </a:r>
            <a:r>
              <a:rPr lang="en-US" sz="2000" b="1" dirty="0">
                <a:latin typeface="Nunito Sans Light" pitchFamily="2" charset="0"/>
              </a:rPr>
              <a:t>break;   </a:t>
            </a:r>
          </a:p>
          <a:p>
            <a:r>
              <a:rPr lang="en-US" sz="2000" dirty="0">
                <a:latin typeface="Nunito Sans Light" pitchFamily="2" charset="0"/>
              </a:rPr>
              <a:t>        			......    </a:t>
            </a:r>
          </a:p>
          <a:p>
            <a:r>
              <a:rPr lang="en-US" sz="2000" dirty="0">
                <a:latin typeface="Nunito Sans Light" pitchFamily="2" charset="0"/>
              </a:rPr>
              <a:t>    		</a:t>
            </a:r>
            <a:r>
              <a:rPr lang="en-US" sz="2000" b="1" dirty="0">
                <a:latin typeface="Nunito Sans Light" pitchFamily="2" charset="0"/>
              </a:rPr>
              <a:t>default:     </a:t>
            </a:r>
          </a:p>
          <a:p>
            <a:r>
              <a:rPr lang="en-US" sz="2000" dirty="0">
                <a:latin typeface="Nunito Sans Light" pitchFamily="2" charset="0"/>
              </a:rPr>
              <a:t>        			code to be executed if all cases are not matched;    </a:t>
            </a:r>
          </a:p>
          <a:p>
            <a:r>
              <a:rPr lang="en-US" sz="2000" dirty="0">
                <a:latin typeface="Nunito Sans Light" pitchFamily="2" charset="0"/>
              </a:rPr>
              <a:t>	}</a:t>
            </a:r>
          </a:p>
        </p:txBody>
      </p:sp>
    </p:spTree>
    <p:extLst>
      <p:ext uri="{BB962C8B-B14F-4D97-AF65-F5344CB8AC3E}">
        <p14:creationId xmlns:p14="http://schemas.microsoft.com/office/powerpoint/2010/main" val="10162216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28600" y="490241"/>
            <a:ext cx="9320832" cy="611706"/>
          </a:xfrm>
          <a:prstGeom prst="rect">
            <a:avLst/>
          </a:prstGeom>
          <a:noFill/>
        </p:spPr>
        <p:txBody>
          <a:bodyPr wrap="square" rtlCol="0">
            <a:spAutoFit/>
          </a:bodyPr>
          <a:lstStyle/>
          <a:p>
            <a:r>
              <a:rPr lang="en-US" sz="3375" b="1" dirty="0">
                <a:latin typeface="Nunito Sans" panose="00000500000000000000" pitchFamily="2" charset="0"/>
              </a:rPr>
              <a:t>Switch Case </a:t>
            </a:r>
            <a:r>
              <a:rPr lang="en-US" sz="3000" b="1" dirty="0">
                <a:latin typeface="Nunito Sans" panose="00000500000000000000" pitchFamily="2" charset="0"/>
              </a:rPr>
              <a:t>(Multiple Branching Statement)</a:t>
            </a:r>
          </a:p>
        </p:txBody>
      </p:sp>
      <p:sp>
        <p:nvSpPr>
          <p:cNvPr id="18" name="Rectangle 17">
            <a:extLst>
              <a:ext uri="{FF2B5EF4-FFF2-40B4-BE49-F238E27FC236}">
                <a16:creationId xmlns:a16="http://schemas.microsoft.com/office/drawing/2014/main" id="{203ACC38-BFE0-4396-8C90-BA70E8E3A4A1}"/>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Rectangle 1">
            <a:extLst>
              <a:ext uri="{FF2B5EF4-FFF2-40B4-BE49-F238E27FC236}">
                <a16:creationId xmlns:a16="http://schemas.microsoft.com/office/drawing/2014/main" id="{64DB123C-69C8-C92F-83E6-3F3BE4765720}"/>
              </a:ext>
            </a:extLst>
          </p:cNvPr>
          <p:cNvSpPr/>
          <p:nvPr/>
        </p:nvSpPr>
        <p:spPr>
          <a:xfrm>
            <a:off x="252310" y="1648669"/>
            <a:ext cx="8891690" cy="3046988"/>
          </a:xfrm>
          <a:prstGeom prst="rect">
            <a:avLst/>
          </a:prstGeom>
        </p:spPr>
        <p:txBody>
          <a:bodyPr wrap="square">
            <a:spAutoFit/>
          </a:bodyPr>
          <a:lstStyle/>
          <a:p>
            <a:r>
              <a:rPr lang="en-US" sz="2400" dirty="0"/>
              <a:t>Rules for switch statement in C language</a:t>
            </a:r>
          </a:p>
          <a:p>
            <a:pPr marL="342900" indent="-342900">
              <a:buFont typeface="Wingdings" panose="05000000000000000000" pitchFamily="2" charset="2"/>
              <a:buChar char="§"/>
            </a:pPr>
            <a:r>
              <a:rPr lang="en-US" sz="2400" dirty="0"/>
              <a:t>The </a:t>
            </a:r>
            <a:r>
              <a:rPr lang="en-US" sz="2400" dirty="0">
                <a:solidFill>
                  <a:schemeClr val="accent5"/>
                </a:solidFill>
              </a:rPr>
              <a:t>switch expression</a:t>
            </a:r>
            <a:r>
              <a:rPr lang="en-US" sz="2400" dirty="0"/>
              <a:t> must be of </a:t>
            </a:r>
            <a:r>
              <a:rPr lang="en-US" sz="2400" dirty="0">
                <a:solidFill>
                  <a:srgbClr val="C00000"/>
                </a:solidFill>
              </a:rPr>
              <a:t>an integer or character type.</a:t>
            </a:r>
          </a:p>
          <a:p>
            <a:pPr marL="342900" indent="-342900">
              <a:buFont typeface="Wingdings" panose="05000000000000000000" pitchFamily="2" charset="2"/>
              <a:buChar char="§"/>
            </a:pPr>
            <a:r>
              <a:rPr lang="en-US" sz="2400" dirty="0"/>
              <a:t>The </a:t>
            </a:r>
            <a:r>
              <a:rPr lang="en-US" sz="2400" dirty="0">
                <a:solidFill>
                  <a:schemeClr val="accent5"/>
                </a:solidFill>
              </a:rPr>
              <a:t>case</a:t>
            </a:r>
            <a:r>
              <a:rPr lang="en-US" sz="2400" dirty="0"/>
              <a:t> </a:t>
            </a:r>
            <a:r>
              <a:rPr lang="en-US" sz="2400" dirty="0">
                <a:solidFill>
                  <a:schemeClr val="accent5"/>
                </a:solidFill>
              </a:rPr>
              <a:t>value</a:t>
            </a:r>
            <a:r>
              <a:rPr lang="en-US" sz="2400" dirty="0"/>
              <a:t> must be an </a:t>
            </a:r>
            <a:r>
              <a:rPr lang="en-US" sz="2400" dirty="0">
                <a:solidFill>
                  <a:srgbClr val="C00000"/>
                </a:solidFill>
              </a:rPr>
              <a:t>integer or character constant</a:t>
            </a:r>
            <a:r>
              <a:rPr lang="en-US" sz="2400" dirty="0"/>
              <a:t>.</a:t>
            </a:r>
          </a:p>
          <a:p>
            <a:pPr marL="342900" indent="-342900">
              <a:buFont typeface="Wingdings" panose="05000000000000000000" pitchFamily="2" charset="2"/>
              <a:buChar char="§"/>
            </a:pPr>
            <a:r>
              <a:rPr lang="en-US" sz="2400" dirty="0"/>
              <a:t>The </a:t>
            </a:r>
            <a:r>
              <a:rPr lang="en-US" sz="2400" dirty="0">
                <a:solidFill>
                  <a:schemeClr val="accent5"/>
                </a:solidFill>
              </a:rPr>
              <a:t>case value </a:t>
            </a:r>
            <a:r>
              <a:rPr lang="en-US" sz="2400" dirty="0"/>
              <a:t>can be used only </a:t>
            </a:r>
            <a:r>
              <a:rPr lang="en-US" sz="2400" dirty="0">
                <a:solidFill>
                  <a:srgbClr val="C00000"/>
                </a:solidFill>
              </a:rPr>
              <a:t>inside the switch statement</a:t>
            </a:r>
            <a:r>
              <a:rPr lang="en-US" sz="2400" dirty="0"/>
              <a:t>.</a:t>
            </a:r>
          </a:p>
          <a:p>
            <a:pPr marL="342900" indent="-342900">
              <a:buFont typeface="Wingdings" panose="05000000000000000000" pitchFamily="2" charset="2"/>
              <a:buChar char="§"/>
            </a:pPr>
            <a:r>
              <a:rPr lang="en-US" sz="2400" dirty="0"/>
              <a:t>The </a:t>
            </a:r>
            <a:r>
              <a:rPr lang="en-US" sz="2400" dirty="0">
                <a:solidFill>
                  <a:schemeClr val="accent5"/>
                </a:solidFill>
              </a:rPr>
              <a:t>break statement</a:t>
            </a:r>
            <a:r>
              <a:rPr lang="en-US" sz="2400" dirty="0"/>
              <a:t> in switch case is not must. It is optional. If there is no break statement found in the case, all the cases will be executed present after the matched case. It is known as </a:t>
            </a:r>
            <a:r>
              <a:rPr lang="en-US" sz="2400" b="1" dirty="0"/>
              <a:t>fall through </a:t>
            </a:r>
            <a:r>
              <a:rPr lang="en-US" sz="2400" dirty="0"/>
              <a:t>the state of C switch statement.</a:t>
            </a:r>
          </a:p>
        </p:txBody>
      </p:sp>
    </p:spTree>
    <p:extLst>
      <p:ext uri="{BB962C8B-B14F-4D97-AF65-F5344CB8AC3E}">
        <p14:creationId xmlns:p14="http://schemas.microsoft.com/office/powerpoint/2010/main" val="22879453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37203" y="152400"/>
            <a:ext cx="8352245" cy="611706"/>
          </a:xfrm>
          <a:prstGeom prst="rect">
            <a:avLst/>
          </a:prstGeom>
          <a:noFill/>
        </p:spPr>
        <p:txBody>
          <a:bodyPr wrap="square" rtlCol="0">
            <a:spAutoFit/>
          </a:bodyPr>
          <a:lstStyle/>
          <a:p>
            <a:r>
              <a:rPr lang="en-US" sz="3375" b="1" dirty="0">
                <a:latin typeface="Nunito Sans" panose="00000500000000000000" pitchFamily="2" charset="0"/>
              </a:rPr>
              <a:t>Decision making using Conditions</a:t>
            </a:r>
          </a:p>
        </p:txBody>
      </p:sp>
      <p:sp>
        <p:nvSpPr>
          <p:cNvPr id="10" name="Rectangle 9">
            <a:extLst>
              <a:ext uri="{FF2B5EF4-FFF2-40B4-BE49-F238E27FC236}">
                <a16:creationId xmlns:a16="http://schemas.microsoft.com/office/drawing/2014/main" id="{3E767CAB-1FA5-494A-96EC-9E612067A695}"/>
              </a:ext>
            </a:extLst>
          </p:cNvPr>
          <p:cNvSpPr/>
          <p:nvPr/>
        </p:nvSpPr>
        <p:spPr>
          <a:xfrm>
            <a:off x="228600" y="794870"/>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TextBox 10"/>
          <p:cNvSpPr txBox="1"/>
          <p:nvPr/>
        </p:nvSpPr>
        <p:spPr>
          <a:xfrm>
            <a:off x="37203" y="1221196"/>
            <a:ext cx="8787276" cy="415498"/>
          </a:xfrm>
          <a:prstGeom prst="rect">
            <a:avLst/>
          </a:prstGeom>
          <a:noFill/>
        </p:spPr>
        <p:txBody>
          <a:bodyPr wrap="square" rtlCol="0">
            <a:spAutoFit/>
          </a:bodyPr>
          <a:lstStyle/>
          <a:p>
            <a:pPr marL="342900" indent="-342900">
              <a:buFont typeface="Wingdings" panose="05000000000000000000" pitchFamily="2" charset="2"/>
              <a:buChar char="§"/>
            </a:pPr>
            <a:r>
              <a:rPr lang="en-US" sz="2100" dirty="0">
                <a:latin typeface="Nunito Sans Light" pitchFamily="2" charset="0"/>
              </a:rPr>
              <a:t>Conditions are formed by relational operators.</a:t>
            </a:r>
          </a:p>
        </p:txBody>
      </p:sp>
      <p:pic>
        <p:nvPicPr>
          <p:cNvPr id="14" name="table"/>
          <p:cNvPicPr>
            <a:picLocks noChangeAspect="1"/>
          </p:cNvPicPr>
          <p:nvPr/>
        </p:nvPicPr>
        <p:blipFill>
          <a:blip r:embed="rId3" cstate="print">
            <a:biLevel thresh="50000"/>
          </a:blip>
          <a:stretch>
            <a:fillRect/>
          </a:stretch>
        </p:blipFill>
        <p:spPr>
          <a:xfrm>
            <a:off x="480875" y="1927708"/>
            <a:ext cx="7899931" cy="451158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12932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28600" y="490241"/>
            <a:ext cx="9320832" cy="611706"/>
          </a:xfrm>
          <a:prstGeom prst="rect">
            <a:avLst/>
          </a:prstGeom>
          <a:noFill/>
        </p:spPr>
        <p:txBody>
          <a:bodyPr wrap="square" rtlCol="0">
            <a:spAutoFit/>
          </a:bodyPr>
          <a:lstStyle/>
          <a:p>
            <a:r>
              <a:rPr lang="en-US" sz="3375" b="1" dirty="0">
                <a:latin typeface="Nunito Sans" panose="00000500000000000000" pitchFamily="2" charset="0"/>
              </a:rPr>
              <a:t>Switch Case </a:t>
            </a:r>
            <a:r>
              <a:rPr lang="en-US" sz="3000" b="1" dirty="0">
                <a:latin typeface="Nunito Sans" panose="00000500000000000000" pitchFamily="2" charset="0"/>
              </a:rPr>
              <a:t>Programs:</a:t>
            </a:r>
          </a:p>
        </p:txBody>
      </p:sp>
      <p:sp>
        <p:nvSpPr>
          <p:cNvPr id="18" name="Rectangle 17">
            <a:extLst>
              <a:ext uri="{FF2B5EF4-FFF2-40B4-BE49-F238E27FC236}">
                <a16:creationId xmlns:a16="http://schemas.microsoft.com/office/drawing/2014/main" id="{203ACC38-BFE0-4396-8C90-BA70E8E3A4A1}"/>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Rectangle 1">
            <a:extLst>
              <a:ext uri="{FF2B5EF4-FFF2-40B4-BE49-F238E27FC236}">
                <a16:creationId xmlns:a16="http://schemas.microsoft.com/office/drawing/2014/main" id="{64DB123C-69C8-C92F-83E6-3F3BE4765720}"/>
              </a:ext>
            </a:extLst>
          </p:cNvPr>
          <p:cNvSpPr/>
          <p:nvPr/>
        </p:nvSpPr>
        <p:spPr>
          <a:xfrm>
            <a:off x="252310" y="1648669"/>
            <a:ext cx="8891690" cy="830997"/>
          </a:xfrm>
          <a:prstGeom prst="rect">
            <a:avLst/>
          </a:prstGeom>
        </p:spPr>
        <p:txBody>
          <a:bodyPr wrap="square">
            <a:spAutoFit/>
          </a:bodyPr>
          <a:lstStyle/>
          <a:p>
            <a:r>
              <a:rPr lang="en-US" sz="2400" dirty="0"/>
              <a:t>1) Write a C Program To Read Month Number And Display Month Name Using Switch Case </a:t>
            </a:r>
          </a:p>
        </p:txBody>
      </p:sp>
    </p:spTree>
    <p:extLst>
      <p:ext uri="{BB962C8B-B14F-4D97-AF65-F5344CB8AC3E}">
        <p14:creationId xmlns:p14="http://schemas.microsoft.com/office/powerpoint/2010/main" val="13837219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64891" y="218801"/>
            <a:ext cx="8464125" cy="611706"/>
          </a:xfrm>
          <a:prstGeom prst="rect">
            <a:avLst/>
          </a:prstGeom>
          <a:noFill/>
        </p:spPr>
        <p:txBody>
          <a:bodyPr wrap="square" rtlCol="0">
            <a:spAutoFit/>
          </a:bodyPr>
          <a:lstStyle/>
          <a:p>
            <a:r>
              <a:rPr lang="en-US" sz="3375" b="1" dirty="0">
                <a:latin typeface="Nunito Sans" panose="00000500000000000000" pitchFamily="2" charset="0"/>
              </a:rPr>
              <a:t>PUBG </a:t>
            </a:r>
          </a:p>
        </p:txBody>
      </p:sp>
      <p:sp>
        <p:nvSpPr>
          <p:cNvPr id="18" name="Rectangle 17">
            <a:extLst>
              <a:ext uri="{FF2B5EF4-FFF2-40B4-BE49-F238E27FC236}">
                <a16:creationId xmlns:a16="http://schemas.microsoft.com/office/drawing/2014/main" id="{203ACC38-BFE0-4396-8C90-BA70E8E3A4A1}"/>
              </a:ext>
            </a:extLst>
          </p:cNvPr>
          <p:cNvSpPr/>
          <p:nvPr/>
        </p:nvSpPr>
        <p:spPr>
          <a:xfrm>
            <a:off x="457200" y="1085419"/>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a:extLst>
              <a:ext uri="{FF2B5EF4-FFF2-40B4-BE49-F238E27FC236}">
                <a16:creationId xmlns:a16="http://schemas.microsoft.com/office/drawing/2014/main" id="{6373F422-781C-4385-84E3-34EDBC7AB3E7}"/>
              </a:ext>
            </a:extLst>
          </p:cNvPr>
          <p:cNvSpPr txBox="1"/>
          <p:nvPr/>
        </p:nvSpPr>
        <p:spPr>
          <a:xfrm>
            <a:off x="304801" y="1383662"/>
            <a:ext cx="8329924" cy="5632311"/>
          </a:xfrm>
          <a:prstGeom prst="rect">
            <a:avLst/>
          </a:prstGeom>
          <a:noFill/>
        </p:spPr>
        <p:txBody>
          <a:bodyPr wrap="square" rtlCol="0">
            <a:spAutoFit/>
          </a:bodyPr>
          <a:lstStyle/>
          <a:p>
            <a:r>
              <a:rPr lang="en-IN" sz="2000" dirty="0"/>
              <a:t>Do you know how </a:t>
            </a:r>
            <a:r>
              <a:rPr lang="en-IN" sz="2000" b="1" dirty="0"/>
              <a:t>many maps </a:t>
            </a:r>
            <a:r>
              <a:rPr lang="en-IN" sz="2000" dirty="0"/>
              <a:t>are there in PUBG ? </a:t>
            </a:r>
          </a:p>
          <a:p>
            <a:endParaRPr lang="en-IN" sz="2400" dirty="0"/>
          </a:p>
          <a:p>
            <a:pPr marL="385763" indent="-385763">
              <a:buFont typeface="+mj-lt"/>
              <a:buAutoNum type="arabicPeriod"/>
            </a:pPr>
            <a:r>
              <a:rPr lang="en-IN" sz="2400" dirty="0" err="1">
                <a:solidFill>
                  <a:srgbClr val="C00000"/>
                </a:solidFill>
              </a:rPr>
              <a:t>Erangel</a:t>
            </a:r>
            <a:r>
              <a:rPr lang="en-IN" sz="2400" dirty="0">
                <a:solidFill>
                  <a:srgbClr val="C00000"/>
                </a:solidFill>
              </a:rPr>
              <a:t> [Forest]</a:t>
            </a:r>
          </a:p>
          <a:p>
            <a:pPr marL="385763" indent="-385763">
              <a:buFont typeface="+mj-lt"/>
              <a:buAutoNum type="arabicPeriod"/>
            </a:pPr>
            <a:r>
              <a:rPr lang="en-IN" sz="2400" dirty="0">
                <a:solidFill>
                  <a:srgbClr val="0070C0"/>
                </a:solidFill>
              </a:rPr>
              <a:t>Miramar[Desert]</a:t>
            </a:r>
          </a:p>
          <a:p>
            <a:pPr marL="385763" indent="-385763">
              <a:buFont typeface="+mj-lt"/>
              <a:buAutoNum type="arabicPeriod"/>
            </a:pPr>
            <a:r>
              <a:rPr lang="en-IN" sz="2400" dirty="0" err="1">
                <a:solidFill>
                  <a:schemeClr val="accent4">
                    <a:lumMod val="50000"/>
                  </a:schemeClr>
                </a:solidFill>
              </a:rPr>
              <a:t>Sanhok</a:t>
            </a:r>
            <a:r>
              <a:rPr lang="en-IN" sz="2400" dirty="0">
                <a:solidFill>
                  <a:schemeClr val="accent4">
                    <a:lumMod val="50000"/>
                  </a:schemeClr>
                </a:solidFill>
              </a:rPr>
              <a:t>[Rain Forest]</a:t>
            </a:r>
          </a:p>
          <a:p>
            <a:pPr marL="385763" indent="-385763">
              <a:buFont typeface="+mj-lt"/>
              <a:buAutoNum type="arabicPeriod"/>
            </a:pPr>
            <a:r>
              <a:rPr lang="en-IN" sz="2400" dirty="0" err="1">
                <a:solidFill>
                  <a:srgbClr val="FF0000"/>
                </a:solidFill>
              </a:rPr>
              <a:t>Vikendi</a:t>
            </a:r>
            <a:r>
              <a:rPr lang="en-IN" sz="2400" dirty="0">
                <a:solidFill>
                  <a:srgbClr val="FF0000"/>
                </a:solidFill>
              </a:rPr>
              <a:t>[Snow Forest]</a:t>
            </a:r>
          </a:p>
          <a:p>
            <a:pPr marL="385763" indent="-385763">
              <a:buFont typeface="+mj-lt"/>
              <a:buAutoNum type="arabicPeriod"/>
            </a:pPr>
            <a:endParaRPr lang="en-IN" sz="2000" dirty="0"/>
          </a:p>
          <a:p>
            <a:r>
              <a:rPr lang="en-IN" sz="2000" dirty="0"/>
              <a:t>When user enters the corresponding number of maps </a:t>
            </a:r>
            <a:r>
              <a:rPr lang="en-IN" sz="2000" b="1" dirty="0"/>
              <a:t>[1, 2, 3, 4]. </a:t>
            </a:r>
          </a:p>
          <a:p>
            <a:endParaRPr lang="en-IN" sz="2000" dirty="0"/>
          </a:p>
          <a:p>
            <a:r>
              <a:rPr lang="en-IN" sz="2000" dirty="0"/>
              <a:t>It must get into that map, show a Welcome message and</a:t>
            </a:r>
          </a:p>
          <a:p>
            <a:r>
              <a:rPr lang="en-IN" sz="2000" dirty="0"/>
              <a:t>displays the type of that map </a:t>
            </a:r>
            <a:r>
              <a:rPr lang="en-IN" sz="2000" b="1" dirty="0"/>
              <a:t>[Forest, Desert, Rain Forest, Snow Forest]</a:t>
            </a:r>
            <a:r>
              <a:rPr lang="en-IN" sz="2000" dirty="0"/>
              <a:t>. </a:t>
            </a:r>
          </a:p>
          <a:p>
            <a:endParaRPr lang="en-IN" sz="2000" dirty="0"/>
          </a:p>
          <a:p>
            <a:r>
              <a:rPr lang="en-IN" sz="2000" dirty="0"/>
              <a:t>Use Switch Case. Switch case is a multiple-branching statement </a:t>
            </a:r>
          </a:p>
          <a:p>
            <a:endParaRPr lang="en-IN" sz="2000" dirty="0"/>
          </a:p>
          <a:p>
            <a:r>
              <a:rPr lang="en-IN" sz="2000" b="1" dirty="0">
                <a:solidFill>
                  <a:srgbClr val="FF0000"/>
                </a:solidFill>
              </a:rPr>
              <a:t>Write a program for selection of a map on different maps in </a:t>
            </a:r>
            <a:r>
              <a:rPr lang="en-IN" sz="2000" b="1" dirty="0" err="1">
                <a:solidFill>
                  <a:srgbClr val="FF0000"/>
                </a:solidFill>
              </a:rPr>
              <a:t>pubg</a:t>
            </a:r>
            <a:endParaRPr lang="en-IN" sz="2000" b="1" dirty="0">
              <a:solidFill>
                <a:srgbClr val="FF0000"/>
              </a:solidFill>
            </a:endParaRPr>
          </a:p>
          <a:p>
            <a:r>
              <a:rPr lang="en-IN" sz="2000" b="1" dirty="0">
                <a:solidFill>
                  <a:srgbClr val="FF0000"/>
                </a:solidFill>
              </a:rPr>
              <a:t>Game using switch statement</a:t>
            </a:r>
            <a:endParaRPr lang="en-GB" sz="2000" b="1" dirty="0">
              <a:solidFill>
                <a:srgbClr val="FF0000"/>
              </a:solidFill>
            </a:endParaRPr>
          </a:p>
          <a:p>
            <a:endParaRPr lang="en-US" sz="2000" dirty="0">
              <a:latin typeface="Nunito Sans SemiBold" pitchFamily="2" charset="0"/>
            </a:endParaRP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10400" y="1131377"/>
            <a:ext cx="1993781" cy="1121501"/>
          </a:xfrm>
          <a:prstGeom prst="rect">
            <a:avLst/>
          </a:prstGeom>
        </p:spPr>
      </p:pic>
      <p:pic>
        <p:nvPicPr>
          <p:cNvPr id="13" name="Picture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44964" y="2442432"/>
            <a:ext cx="1993781" cy="1171603"/>
          </a:xfrm>
          <a:prstGeom prst="rect">
            <a:avLst/>
          </a:prstGeom>
        </p:spPr>
      </p:pic>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11840" y="5227103"/>
            <a:ext cx="1993781" cy="1350626"/>
          </a:xfrm>
          <a:prstGeom prst="rect">
            <a:avLst/>
          </a:prstGeom>
        </p:spPr>
      </p:pic>
    </p:spTree>
    <p:extLst>
      <p:ext uri="{BB962C8B-B14F-4D97-AF65-F5344CB8AC3E}">
        <p14:creationId xmlns:p14="http://schemas.microsoft.com/office/powerpoint/2010/main" val="10162216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30839" y="152400"/>
            <a:ext cx="8464125" cy="611706"/>
          </a:xfrm>
          <a:prstGeom prst="rect">
            <a:avLst/>
          </a:prstGeom>
          <a:noFill/>
        </p:spPr>
        <p:txBody>
          <a:bodyPr wrap="square" rtlCol="0">
            <a:spAutoFit/>
          </a:bodyPr>
          <a:lstStyle/>
          <a:p>
            <a:r>
              <a:rPr lang="en-US" sz="3375" b="1" dirty="0" err="1">
                <a:latin typeface="Nunito Sans" panose="00000500000000000000" pitchFamily="2" charset="0"/>
              </a:rPr>
              <a:t>Pseudocode</a:t>
            </a:r>
            <a:endParaRPr lang="en-US" sz="3375" b="1" dirty="0">
              <a:latin typeface="Nunito Sans" panose="00000500000000000000" pitchFamily="2" charset="0"/>
            </a:endParaRPr>
          </a:p>
        </p:txBody>
      </p:sp>
      <p:sp>
        <p:nvSpPr>
          <p:cNvPr id="18" name="Rectangle 17">
            <a:extLst>
              <a:ext uri="{FF2B5EF4-FFF2-40B4-BE49-F238E27FC236}">
                <a16:creationId xmlns:a16="http://schemas.microsoft.com/office/drawing/2014/main" id="{203ACC38-BFE0-4396-8C90-BA70E8E3A4A1}"/>
              </a:ext>
            </a:extLst>
          </p:cNvPr>
          <p:cNvSpPr/>
          <p:nvPr/>
        </p:nvSpPr>
        <p:spPr>
          <a:xfrm>
            <a:off x="449036" y="838200"/>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TextBox 10">
            <a:extLst>
              <a:ext uri="{FF2B5EF4-FFF2-40B4-BE49-F238E27FC236}">
                <a16:creationId xmlns:a16="http://schemas.microsoft.com/office/drawing/2014/main" id="{5AFC0D69-68C1-4838-9AC4-A4286388BDC4}"/>
              </a:ext>
            </a:extLst>
          </p:cNvPr>
          <p:cNvSpPr txBox="1"/>
          <p:nvPr/>
        </p:nvSpPr>
        <p:spPr>
          <a:xfrm>
            <a:off x="230839" y="1196790"/>
            <a:ext cx="8518493" cy="5293757"/>
          </a:xfrm>
          <a:prstGeom prst="rect">
            <a:avLst/>
          </a:prstGeom>
          <a:noFill/>
        </p:spPr>
        <p:txBody>
          <a:bodyPr wrap="square" rtlCol="0">
            <a:spAutoFit/>
          </a:bodyPr>
          <a:lstStyle/>
          <a:p>
            <a:r>
              <a:rPr lang="en-IN" sz="2000" dirty="0">
                <a:latin typeface="Nunito Sans" pitchFamily="2" charset="0"/>
                <a:cs typeface="Courier New" panose="02070309020205020404" pitchFamily="49" charset="0"/>
              </a:rPr>
              <a:t>switch(number)</a:t>
            </a:r>
          </a:p>
          <a:p>
            <a:r>
              <a:rPr lang="en-IN" sz="2000" dirty="0">
                <a:latin typeface="Nunito Sans" pitchFamily="2" charset="0"/>
                <a:cs typeface="Courier New" panose="02070309020205020404" pitchFamily="49" charset="0"/>
              </a:rPr>
              <a:t>{</a:t>
            </a:r>
          </a:p>
          <a:p>
            <a:r>
              <a:rPr lang="en-IN" sz="2000" dirty="0">
                <a:latin typeface="Nunito Sans" pitchFamily="2" charset="0"/>
                <a:cs typeface="Courier New" panose="02070309020205020404" pitchFamily="49" charset="0"/>
              </a:rPr>
              <a:t>   case 1: </a:t>
            </a:r>
          </a:p>
          <a:p>
            <a:r>
              <a:rPr lang="en-IN" sz="2000" dirty="0">
                <a:latin typeface="Nunito Sans" pitchFamily="2" charset="0"/>
                <a:cs typeface="Courier New" panose="02070309020205020404" pitchFamily="49" charset="0"/>
              </a:rPr>
              <a:t>                Print(“Welcome to </a:t>
            </a:r>
            <a:r>
              <a:rPr lang="en-IN" sz="2000" dirty="0" err="1">
                <a:latin typeface="Nunito Sans" pitchFamily="2" charset="0"/>
                <a:cs typeface="Courier New" panose="02070309020205020404" pitchFamily="49" charset="0"/>
              </a:rPr>
              <a:t>Erangel</a:t>
            </a:r>
            <a:r>
              <a:rPr lang="en-IN" sz="2000" dirty="0">
                <a:latin typeface="Nunito Sans" pitchFamily="2" charset="0"/>
                <a:cs typeface="Courier New" panose="02070309020205020404" pitchFamily="49" charset="0"/>
              </a:rPr>
              <a:t> Map. You are Inside a Forest”);</a:t>
            </a:r>
          </a:p>
          <a:p>
            <a:r>
              <a:rPr lang="en-IN" sz="2000" dirty="0">
                <a:latin typeface="Nunito Sans" pitchFamily="2" charset="0"/>
                <a:cs typeface="Courier New" panose="02070309020205020404" pitchFamily="49" charset="0"/>
              </a:rPr>
              <a:t>                break;</a:t>
            </a:r>
          </a:p>
          <a:p>
            <a:r>
              <a:rPr lang="en-IN" sz="2000" dirty="0">
                <a:latin typeface="Nunito Sans" pitchFamily="2" charset="0"/>
                <a:cs typeface="Courier New" panose="02070309020205020404" pitchFamily="49" charset="0"/>
              </a:rPr>
              <a:t>   case 2: </a:t>
            </a:r>
          </a:p>
          <a:p>
            <a:r>
              <a:rPr lang="en-IN" sz="2000" dirty="0">
                <a:latin typeface="Nunito Sans" pitchFamily="2" charset="0"/>
                <a:cs typeface="Courier New" panose="02070309020205020404" pitchFamily="49" charset="0"/>
              </a:rPr>
              <a:t>                Print(“Welcome to Miramar Map. You are Inside a Desert”);</a:t>
            </a:r>
          </a:p>
          <a:p>
            <a:r>
              <a:rPr lang="en-IN" sz="2000" dirty="0">
                <a:latin typeface="Nunito Sans" pitchFamily="2" charset="0"/>
                <a:cs typeface="Courier New" panose="02070309020205020404" pitchFamily="49" charset="0"/>
              </a:rPr>
              <a:t>                break;</a:t>
            </a:r>
            <a:endParaRPr lang="en-GB" sz="2000" dirty="0">
              <a:latin typeface="Nunito Sans" pitchFamily="2" charset="0"/>
              <a:cs typeface="Courier New" panose="02070309020205020404" pitchFamily="49" charset="0"/>
            </a:endParaRPr>
          </a:p>
          <a:p>
            <a:r>
              <a:rPr lang="en-IN" sz="2000" dirty="0">
                <a:latin typeface="Nunito Sans" pitchFamily="2" charset="0"/>
                <a:cs typeface="Courier New" panose="02070309020205020404" pitchFamily="49" charset="0"/>
              </a:rPr>
              <a:t>   case 3: </a:t>
            </a:r>
          </a:p>
          <a:p>
            <a:r>
              <a:rPr lang="en-IN" sz="2000" dirty="0">
                <a:latin typeface="Nunito Sans" pitchFamily="2" charset="0"/>
                <a:cs typeface="Courier New" panose="02070309020205020404" pitchFamily="49" charset="0"/>
              </a:rPr>
              <a:t>                Print(“Welcome to </a:t>
            </a:r>
            <a:r>
              <a:rPr lang="en-IN" sz="2000" dirty="0" err="1">
                <a:latin typeface="Nunito Sans" pitchFamily="2" charset="0"/>
                <a:cs typeface="Courier New" panose="02070309020205020404" pitchFamily="49" charset="0"/>
              </a:rPr>
              <a:t>Sanhok</a:t>
            </a:r>
            <a:r>
              <a:rPr lang="en-IN" sz="2000" dirty="0">
                <a:latin typeface="Nunito Sans" pitchFamily="2" charset="0"/>
                <a:cs typeface="Courier New" panose="02070309020205020404" pitchFamily="49" charset="0"/>
              </a:rPr>
              <a:t> Map. You are Inside a Rain Forest”);</a:t>
            </a:r>
          </a:p>
          <a:p>
            <a:r>
              <a:rPr lang="en-IN" sz="2000" dirty="0">
                <a:latin typeface="Nunito Sans" pitchFamily="2" charset="0"/>
                <a:cs typeface="Courier New" panose="02070309020205020404" pitchFamily="49" charset="0"/>
              </a:rPr>
              <a:t>                break;</a:t>
            </a:r>
            <a:endParaRPr lang="en-GB" sz="2000" dirty="0">
              <a:latin typeface="Nunito Sans" pitchFamily="2" charset="0"/>
              <a:cs typeface="Courier New" panose="02070309020205020404" pitchFamily="49" charset="0"/>
            </a:endParaRPr>
          </a:p>
          <a:p>
            <a:r>
              <a:rPr lang="en-IN" sz="2000" dirty="0">
                <a:latin typeface="Nunito Sans" pitchFamily="2" charset="0"/>
                <a:cs typeface="Courier New" panose="02070309020205020404" pitchFamily="49" charset="0"/>
              </a:rPr>
              <a:t>   case 4: </a:t>
            </a:r>
          </a:p>
          <a:p>
            <a:r>
              <a:rPr lang="en-IN" sz="2000" dirty="0">
                <a:latin typeface="Nunito Sans" pitchFamily="2" charset="0"/>
                <a:cs typeface="Courier New" panose="02070309020205020404" pitchFamily="49" charset="0"/>
              </a:rPr>
              <a:t>                Print(“Welcome to </a:t>
            </a:r>
            <a:r>
              <a:rPr lang="en-IN" sz="2000" dirty="0" err="1">
                <a:latin typeface="Nunito Sans" pitchFamily="2" charset="0"/>
                <a:cs typeface="Courier New" panose="02070309020205020404" pitchFamily="49" charset="0"/>
              </a:rPr>
              <a:t>Vikendi</a:t>
            </a:r>
            <a:r>
              <a:rPr lang="en-IN" sz="2000" dirty="0">
                <a:latin typeface="Nunito Sans" pitchFamily="2" charset="0"/>
                <a:cs typeface="Courier New" panose="02070309020205020404" pitchFamily="49" charset="0"/>
              </a:rPr>
              <a:t> Map. You are Inside a Snow Forest”); </a:t>
            </a:r>
          </a:p>
          <a:p>
            <a:r>
              <a:rPr lang="en-IN" sz="2000" dirty="0">
                <a:latin typeface="Nunito Sans" pitchFamily="2" charset="0"/>
                <a:cs typeface="Courier New" panose="02070309020205020404" pitchFamily="49" charset="0"/>
              </a:rPr>
              <a:t>                break;</a:t>
            </a:r>
          </a:p>
          <a:p>
            <a:r>
              <a:rPr lang="en-IN" sz="2000" dirty="0">
                <a:latin typeface="Nunito Sans" pitchFamily="2" charset="0"/>
                <a:cs typeface="Courier New" panose="02070309020205020404" pitchFamily="49" charset="0"/>
              </a:rPr>
              <a:t>   default: </a:t>
            </a:r>
          </a:p>
          <a:p>
            <a:r>
              <a:rPr lang="en-IN" sz="2000" dirty="0">
                <a:latin typeface="Nunito Sans" pitchFamily="2" charset="0"/>
                <a:cs typeface="Courier New" panose="02070309020205020404" pitchFamily="49" charset="0"/>
              </a:rPr>
              <a:t>              Print(“Invalid Input”);</a:t>
            </a:r>
          </a:p>
          <a:p>
            <a:r>
              <a:rPr lang="en-IN" sz="2000" dirty="0">
                <a:latin typeface="Nunito Sans" pitchFamily="2" charset="0"/>
                <a:cs typeface="Courier New" panose="02070309020205020404" pitchFamily="49" charset="0"/>
              </a:rPr>
              <a:t>}</a:t>
            </a:r>
            <a:endParaRPr lang="en-GB" sz="2000" dirty="0">
              <a:latin typeface="Nunito Sans" pitchFamily="2" charset="0"/>
              <a:cs typeface="Courier New" panose="02070309020205020404" pitchFamily="49" charset="0"/>
            </a:endParaRPr>
          </a:p>
        </p:txBody>
      </p:sp>
    </p:spTree>
    <p:extLst>
      <p:ext uri="{BB962C8B-B14F-4D97-AF65-F5344CB8AC3E}">
        <p14:creationId xmlns:p14="http://schemas.microsoft.com/office/powerpoint/2010/main" val="2342006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7" y="5314950"/>
            <a:ext cx="9151374"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75" b="1" dirty="0">
                <a:latin typeface="Courier New" panose="02070309020205020404" pitchFamily="49" charset="0"/>
                <a:cs typeface="Courier New" panose="02070309020205020404" pitchFamily="49" charset="0"/>
              </a:rPr>
              <a:t>Code</a:t>
            </a:r>
          </a:p>
        </p:txBody>
      </p:sp>
      <p:sp>
        <p:nvSpPr>
          <p:cNvPr id="16" name="Rectangle 15">
            <a:extLst>
              <a:ext uri="{FF2B5EF4-FFF2-40B4-BE49-F238E27FC236}">
                <a16:creationId xmlns:a16="http://schemas.microsoft.com/office/drawing/2014/main" id="{2B976B02-6958-4119-B17A-5F4408B90C2F}"/>
              </a:ext>
            </a:extLst>
          </p:cNvPr>
          <p:cNvSpPr/>
          <p:nvPr/>
        </p:nvSpPr>
        <p:spPr>
          <a:xfrm>
            <a:off x="0" y="1200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#include&lt;</a:t>
            </a:r>
            <a:r>
              <a:rPr lang="en-US" sz="1500" dirty="0" err="1">
                <a:solidFill>
                  <a:schemeClr val="bg1"/>
                </a:solidFill>
                <a:latin typeface="Courier New" panose="02070309020205020404" pitchFamily="49" charset="0"/>
                <a:cs typeface="Courier New" panose="02070309020205020404" pitchFamily="49" charset="0"/>
              </a:rPr>
              <a:t>stdio.h</a:t>
            </a:r>
            <a:r>
              <a:rPr lang="en-US" sz="1500" dirty="0">
                <a:solidFill>
                  <a:schemeClr val="bg1"/>
                </a:solidFill>
                <a:latin typeface="Courier New" panose="02070309020205020404" pitchFamily="49" charset="0"/>
                <a:cs typeface="Courier New" panose="02070309020205020404" pitchFamily="49" charset="0"/>
              </a:rPr>
              <a:t>&gt;</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int</a:t>
            </a:r>
            <a:r>
              <a:rPr lang="en-US" sz="1500" dirty="0">
                <a:solidFill>
                  <a:schemeClr val="bg1"/>
                </a:solidFill>
                <a:latin typeface="Courier New" panose="02070309020205020404" pitchFamily="49" charset="0"/>
                <a:cs typeface="Courier New" panose="02070309020205020404" pitchFamily="49" charset="0"/>
              </a:rPr>
              <a:t> main()</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int</a:t>
            </a:r>
            <a:r>
              <a:rPr lang="en-US" sz="1500" dirty="0">
                <a:solidFill>
                  <a:schemeClr val="bg1"/>
                </a:solidFill>
                <a:latin typeface="Courier New" panose="02070309020205020404" pitchFamily="49" charset="0"/>
                <a:cs typeface="Courier New" panose="02070309020205020404" pitchFamily="49" charset="0"/>
              </a:rPr>
              <a:t> number;</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a:t>
            </a:r>
            <a:r>
              <a:rPr lang="en-US" sz="1500" dirty="0" err="1">
                <a:solidFill>
                  <a:schemeClr val="bg1"/>
                </a:solidFill>
                <a:latin typeface="Courier New" panose="02070309020205020404" pitchFamily="49" charset="0"/>
                <a:cs typeface="Courier New" panose="02070309020205020404" pitchFamily="49" charset="0"/>
              </a:rPr>
              <a:t>scanf</a:t>
            </a:r>
            <a:r>
              <a:rPr lang="en-US" sz="1500" dirty="0">
                <a:solidFill>
                  <a:schemeClr val="bg1"/>
                </a:solidFill>
                <a:latin typeface="Courier New" panose="02070309020205020404" pitchFamily="49" charset="0"/>
                <a:cs typeface="Courier New" panose="02070309020205020404" pitchFamily="49" charset="0"/>
              </a:rPr>
              <a:t>(“%d”, &amp;number);</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switch</a:t>
            </a:r>
            <a:r>
              <a:rPr lang="en-US" sz="1500" dirty="0">
                <a:solidFill>
                  <a:schemeClr val="bg1"/>
                </a:solidFill>
                <a:latin typeface="Courier New" panose="02070309020205020404" pitchFamily="49" charset="0"/>
                <a:cs typeface="Courier New" panose="02070309020205020404" pitchFamily="49" charset="0"/>
              </a:rPr>
              <a:t>(number){</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case </a:t>
            </a:r>
            <a:r>
              <a:rPr lang="en-US" sz="1500" dirty="0">
                <a:solidFill>
                  <a:schemeClr val="bg1"/>
                </a:solidFill>
                <a:latin typeface="Courier New" panose="02070309020205020404" pitchFamily="49" charset="0"/>
                <a:cs typeface="Courier New" panose="02070309020205020404" pitchFamily="49" charset="0"/>
              </a:rPr>
              <a:t>1:</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itchFamily="49" charset="0"/>
                <a:cs typeface="Courier New" pitchFamily="49" charset="0"/>
              </a:rPr>
              <a:t>      	  printf(“</a:t>
            </a:r>
            <a:r>
              <a:rPr lang="en-IN" sz="1500" dirty="0">
                <a:solidFill>
                  <a:schemeClr val="bg1"/>
                </a:solidFill>
                <a:latin typeface="Courier New" pitchFamily="49" charset="0"/>
                <a:cs typeface="Courier New" pitchFamily="49" charset="0"/>
              </a:rPr>
              <a:t>Welcome to </a:t>
            </a:r>
            <a:r>
              <a:rPr lang="en-IN" sz="1500" dirty="0" err="1">
                <a:solidFill>
                  <a:schemeClr val="bg1"/>
                </a:solidFill>
                <a:latin typeface="Courier New" pitchFamily="49" charset="0"/>
                <a:cs typeface="Courier New" pitchFamily="49" charset="0"/>
              </a:rPr>
              <a:t>Erangel</a:t>
            </a:r>
            <a:r>
              <a:rPr lang="en-IN" sz="1500" dirty="0">
                <a:solidFill>
                  <a:schemeClr val="bg1"/>
                </a:solidFill>
                <a:latin typeface="Courier New" pitchFamily="49" charset="0"/>
                <a:cs typeface="Courier New" pitchFamily="49" charset="0"/>
              </a:rPr>
              <a:t> Map. You are Inside a Forest”);</a:t>
            </a:r>
            <a:endParaRPr lang="en-US" sz="1500" dirty="0">
              <a:solidFill>
                <a:schemeClr val="bg1"/>
              </a:solidFill>
              <a:latin typeface="Courier New" pitchFamily="49" charset="0"/>
              <a:cs typeface="Courier New" pitchFamily="49" charset="0"/>
            </a:endParaRP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break;</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case </a:t>
            </a:r>
            <a:r>
              <a:rPr lang="en-US" sz="1500" dirty="0">
                <a:solidFill>
                  <a:schemeClr val="bg1"/>
                </a:solidFill>
                <a:latin typeface="Courier New" panose="02070309020205020404" pitchFamily="49" charset="0"/>
                <a:cs typeface="Courier New" panose="02070309020205020404" pitchFamily="49" charset="0"/>
              </a:rPr>
              <a:t>2:</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itchFamily="49" charset="0"/>
                <a:cs typeface="Courier New" pitchFamily="49" charset="0"/>
              </a:rPr>
              <a:t>      	        printf(“</a:t>
            </a:r>
            <a:r>
              <a:rPr lang="en-IN" sz="1500" dirty="0">
                <a:latin typeface="Courier New" pitchFamily="49" charset="0"/>
                <a:cs typeface="Courier New" pitchFamily="49" charset="0"/>
              </a:rPr>
              <a:t>Welcome to Miramar Map. You are Inside a Desert”);</a:t>
            </a:r>
            <a:endParaRPr lang="en-US" sz="1500" dirty="0">
              <a:solidFill>
                <a:schemeClr val="bg1"/>
              </a:solidFill>
              <a:latin typeface="Courier New" pitchFamily="49" charset="0"/>
              <a:cs typeface="Courier New"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40313"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break;</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46" name="TextBox 45">
            <a:extLst>
              <a:ext uri="{FF2B5EF4-FFF2-40B4-BE49-F238E27FC236}">
                <a16:creationId xmlns:a16="http://schemas.microsoft.com/office/drawing/2014/main" id="{7AAF869B-898F-421F-B05D-8B5FACAAFB9D}"/>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spTree>
    <p:extLst>
      <p:ext uri="{BB962C8B-B14F-4D97-AF65-F5344CB8AC3E}">
        <p14:creationId xmlns:p14="http://schemas.microsoft.com/office/powerpoint/2010/main" val="34322494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7" y="5314950"/>
            <a:ext cx="9151374"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75" b="1" dirty="0">
                <a:latin typeface="Courier New" panose="02070309020205020404" pitchFamily="49" charset="0"/>
                <a:cs typeface="Courier New" panose="02070309020205020404" pitchFamily="49" charset="0"/>
              </a:rPr>
              <a:t>Code</a:t>
            </a:r>
          </a:p>
        </p:txBody>
      </p:sp>
      <p:sp>
        <p:nvSpPr>
          <p:cNvPr id="16" name="Rectangle 15">
            <a:extLst>
              <a:ext uri="{FF2B5EF4-FFF2-40B4-BE49-F238E27FC236}">
                <a16:creationId xmlns:a16="http://schemas.microsoft.com/office/drawing/2014/main" id="{2B976B02-6958-4119-B17A-5F4408B90C2F}"/>
              </a:ext>
            </a:extLst>
          </p:cNvPr>
          <p:cNvSpPr/>
          <p:nvPr/>
        </p:nvSpPr>
        <p:spPr>
          <a:xfrm>
            <a:off x="0" y="1200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350" dirty="0">
                <a:solidFill>
                  <a:srgbClr val="7030A0"/>
                </a:solidFill>
                <a:latin typeface="Courier New" panose="02070309020205020404" pitchFamily="49" charset="0"/>
                <a:cs typeface="Courier New" panose="02070309020205020404" pitchFamily="49" charset="0"/>
              </a:rPr>
              <a:t>           </a:t>
            </a:r>
            <a:r>
              <a:rPr lang="en-US" sz="1350" dirty="0">
                <a:solidFill>
                  <a:srgbClr val="F05136"/>
                </a:solidFill>
                <a:latin typeface="Courier New" panose="02070309020205020404" pitchFamily="49" charset="0"/>
                <a:cs typeface="Courier New" panose="02070309020205020404" pitchFamily="49" charset="0"/>
              </a:rPr>
              <a:t>case</a:t>
            </a:r>
            <a:r>
              <a:rPr lang="en-US" sz="1350" dirty="0">
                <a:solidFill>
                  <a:schemeClr val="bg1"/>
                </a:solidFill>
                <a:latin typeface="Courier New" panose="02070309020205020404" pitchFamily="49" charset="0"/>
                <a:cs typeface="Courier New" panose="02070309020205020404" pitchFamily="49" charset="0"/>
              </a:rPr>
              <a:t> 3:</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350" dirty="0">
                <a:solidFill>
                  <a:schemeClr val="bg1"/>
                </a:solidFill>
                <a:latin typeface="Courier New" pitchFamily="49" charset="0"/>
                <a:cs typeface="Courier New" pitchFamily="49" charset="0"/>
              </a:rPr>
              <a:t>                 printf(“</a:t>
            </a:r>
            <a:r>
              <a:rPr lang="en-IN" sz="1350" dirty="0">
                <a:latin typeface="Courier New" pitchFamily="49" charset="0"/>
                <a:cs typeface="Courier New" pitchFamily="49" charset="0"/>
              </a:rPr>
              <a:t>Welcome to </a:t>
            </a:r>
            <a:r>
              <a:rPr lang="en-IN" sz="1350" dirty="0" err="1">
                <a:latin typeface="Courier New" pitchFamily="49" charset="0"/>
                <a:cs typeface="Courier New" pitchFamily="49" charset="0"/>
              </a:rPr>
              <a:t>Sanhok</a:t>
            </a:r>
            <a:r>
              <a:rPr lang="en-IN" sz="1350" dirty="0">
                <a:latin typeface="Courier New" pitchFamily="49" charset="0"/>
                <a:cs typeface="Courier New" pitchFamily="49" charset="0"/>
              </a:rPr>
              <a:t> Map. You are Inside a Rain Forest”);</a:t>
            </a:r>
            <a:endParaRPr lang="en-US" sz="1350" dirty="0">
              <a:solidFill>
                <a:schemeClr val="bg1"/>
              </a:solidFill>
              <a:latin typeface="Courier New" pitchFamily="49" charset="0"/>
              <a:cs typeface="Courier New" pitchFamily="49" charset="0"/>
            </a:endParaRP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350" dirty="0">
                <a:solidFill>
                  <a:schemeClr val="bg1"/>
                </a:solidFill>
                <a:latin typeface="Courier New" panose="02070309020205020404" pitchFamily="49" charset="0"/>
                <a:cs typeface="Courier New" panose="02070309020205020404" pitchFamily="49" charset="0"/>
              </a:rPr>
              <a:t>                 </a:t>
            </a:r>
            <a:r>
              <a:rPr lang="en-US" sz="1350" dirty="0">
                <a:solidFill>
                  <a:srgbClr val="F05136"/>
                </a:solidFill>
                <a:latin typeface="Courier New" panose="02070309020205020404" pitchFamily="49" charset="0"/>
                <a:cs typeface="Courier New" panose="02070309020205020404" pitchFamily="49" charset="0"/>
              </a:rPr>
              <a:t>break;</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350" dirty="0">
                <a:solidFill>
                  <a:schemeClr val="bg1"/>
                </a:solidFill>
                <a:latin typeface="Courier New" panose="02070309020205020404" pitchFamily="49" charset="0"/>
                <a:cs typeface="Courier New" panose="02070309020205020404" pitchFamily="49" charset="0"/>
              </a:rPr>
              <a:t>           </a:t>
            </a:r>
            <a:r>
              <a:rPr lang="en-US" sz="1350" dirty="0">
                <a:solidFill>
                  <a:srgbClr val="F05136"/>
                </a:solidFill>
                <a:latin typeface="Courier New" panose="02070309020205020404" pitchFamily="49" charset="0"/>
                <a:cs typeface="Courier New" panose="02070309020205020404" pitchFamily="49" charset="0"/>
              </a:rPr>
              <a:t>case</a:t>
            </a:r>
            <a:r>
              <a:rPr lang="en-US" sz="1350" dirty="0">
                <a:solidFill>
                  <a:schemeClr val="bg1"/>
                </a:solidFill>
                <a:latin typeface="Courier New" panose="02070309020205020404" pitchFamily="49" charset="0"/>
                <a:cs typeface="Courier New" panose="02070309020205020404" pitchFamily="49" charset="0"/>
              </a:rPr>
              <a:t> 4:</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350" dirty="0">
                <a:solidFill>
                  <a:srgbClr val="7030A0"/>
                </a:solidFill>
                <a:latin typeface="Courier New" pitchFamily="49" charset="0"/>
                <a:cs typeface="Courier New" pitchFamily="49" charset="0"/>
              </a:rPr>
              <a:t>  </a:t>
            </a:r>
            <a:r>
              <a:rPr lang="en-US" sz="1350" dirty="0">
                <a:solidFill>
                  <a:srgbClr val="F05136"/>
                </a:solidFill>
                <a:latin typeface="Courier New" pitchFamily="49" charset="0"/>
                <a:cs typeface="Courier New" pitchFamily="49" charset="0"/>
              </a:rPr>
              <a:t>    </a:t>
            </a:r>
            <a:r>
              <a:rPr lang="en-US" sz="1350" dirty="0">
                <a:solidFill>
                  <a:schemeClr val="bg1"/>
                </a:solidFill>
                <a:latin typeface="Courier New" pitchFamily="49" charset="0"/>
                <a:cs typeface="Courier New" pitchFamily="49" charset="0"/>
              </a:rPr>
              <a:t>              printf(“</a:t>
            </a:r>
            <a:r>
              <a:rPr lang="en-IN" sz="1350" dirty="0">
                <a:latin typeface="Courier New" pitchFamily="49" charset="0"/>
                <a:cs typeface="Courier New" pitchFamily="49" charset="0"/>
              </a:rPr>
              <a:t>Welcome to </a:t>
            </a:r>
            <a:r>
              <a:rPr lang="en-IN" sz="1350" dirty="0" err="1">
                <a:latin typeface="Courier New" pitchFamily="49" charset="0"/>
                <a:cs typeface="Courier New" pitchFamily="49" charset="0"/>
              </a:rPr>
              <a:t>Vikendi</a:t>
            </a:r>
            <a:r>
              <a:rPr lang="en-IN" sz="1350" dirty="0">
                <a:latin typeface="Courier New" pitchFamily="49" charset="0"/>
                <a:cs typeface="Courier New" pitchFamily="49" charset="0"/>
              </a:rPr>
              <a:t> Map. You are Inside a Snow Forest”);</a:t>
            </a:r>
            <a:endParaRPr lang="en-US" sz="1350" dirty="0">
              <a:solidFill>
                <a:schemeClr val="bg1"/>
              </a:solidFill>
              <a:latin typeface="Courier New" pitchFamily="49" charset="0"/>
              <a:cs typeface="Courier New" pitchFamily="49" charset="0"/>
            </a:endParaRP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break;</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itchFamily="49" charset="0"/>
                <a:cs typeface="Courier New" pitchFamily="49" charset="0"/>
              </a:rPr>
              <a:t>      </a:t>
            </a:r>
            <a:r>
              <a:rPr lang="en-US" sz="1500" dirty="0">
                <a:solidFill>
                  <a:srgbClr val="F05136"/>
                </a:solidFill>
                <a:latin typeface="Courier New" pitchFamily="49" charset="0"/>
                <a:cs typeface="Courier New" pitchFamily="49" charset="0"/>
              </a:rPr>
              <a:t>return</a:t>
            </a:r>
            <a:r>
              <a:rPr lang="en-US" sz="1500" dirty="0">
                <a:solidFill>
                  <a:schemeClr val="bg1"/>
                </a:solidFill>
                <a:latin typeface="Courier New" pitchFamily="49" charset="0"/>
                <a:cs typeface="Courier New" pitchFamily="49" charset="0"/>
              </a:rPr>
              <a:t> 0;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anose="02070309020205020404" pitchFamily="49" charset="0"/>
                <a:cs typeface="Courier New" panose="02070309020205020404" pitchFamily="49" charset="0"/>
              </a:rPr>
              <a:t>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chemeClr val="bg1"/>
                </a:solidFill>
                <a:latin typeface="Courier New" pitchFamily="49" charset="0"/>
                <a:cs typeface="Courier New"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40313"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solidFill>
                  <a:srgbClr val="7030A0"/>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a:t>
            </a:r>
            <a:endParaRPr lang="en-US" sz="1500" dirty="0">
              <a:solidFill>
                <a:schemeClr val="bg1"/>
              </a:solidFill>
              <a:latin typeface="Courier New" panose="02070309020205020404" pitchFamily="49" charset="0"/>
              <a:cs typeface="Courier New" panose="02070309020205020404" pitchFamily="49" charset="0"/>
            </a:endParaRPr>
          </a:p>
        </p:txBody>
      </p:sp>
      <p:sp>
        <p:nvSpPr>
          <p:cNvPr id="46" name="TextBox 45">
            <a:extLst>
              <a:ext uri="{FF2B5EF4-FFF2-40B4-BE49-F238E27FC236}">
                <a16:creationId xmlns:a16="http://schemas.microsoft.com/office/drawing/2014/main" id="{7AAF869B-898F-421F-B05D-8B5FACAAFB9D}"/>
              </a:ext>
            </a:extLst>
          </p:cNvPr>
          <p:cNvSpPr txBox="1"/>
          <p:nvPr/>
        </p:nvSpPr>
        <p:spPr>
          <a:xfrm>
            <a:off x="11061" y="1156511"/>
            <a:ext cx="387475" cy="9758441"/>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28</a:t>
            </a:r>
          </a:p>
        </p:txBody>
      </p:sp>
    </p:spTree>
    <p:extLst>
      <p:ext uri="{BB962C8B-B14F-4D97-AF65-F5344CB8AC3E}">
        <p14:creationId xmlns:p14="http://schemas.microsoft.com/office/powerpoint/2010/main" val="12352910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6276" y="85396"/>
            <a:ext cx="9320832" cy="611706"/>
          </a:xfrm>
          <a:prstGeom prst="rect">
            <a:avLst/>
          </a:prstGeom>
          <a:noFill/>
        </p:spPr>
        <p:txBody>
          <a:bodyPr wrap="square" rtlCol="0">
            <a:spAutoFit/>
          </a:bodyPr>
          <a:lstStyle/>
          <a:p>
            <a:r>
              <a:rPr lang="en-US" sz="3375" b="1" dirty="0">
                <a:latin typeface="Nunito Sans" panose="00000500000000000000" pitchFamily="2" charset="0"/>
              </a:rPr>
              <a:t>Switch Case </a:t>
            </a:r>
            <a:r>
              <a:rPr lang="en-US" sz="3000" b="1" dirty="0">
                <a:latin typeface="Nunito Sans" panose="00000500000000000000" pitchFamily="2" charset="0"/>
              </a:rPr>
              <a:t>(Fall through)</a:t>
            </a:r>
          </a:p>
        </p:txBody>
      </p:sp>
      <p:sp>
        <p:nvSpPr>
          <p:cNvPr id="18" name="Rectangle 17">
            <a:extLst>
              <a:ext uri="{FF2B5EF4-FFF2-40B4-BE49-F238E27FC236}">
                <a16:creationId xmlns:a16="http://schemas.microsoft.com/office/drawing/2014/main" id="{203ACC38-BFE0-4396-8C90-BA70E8E3A4A1}"/>
              </a:ext>
            </a:extLst>
          </p:cNvPr>
          <p:cNvSpPr/>
          <p:nvPr/>
        </p:nvSpPr>
        <p:spPr>
          <a:xfrm>
            <a:off x="150966" y="838200"/>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a:extLst>
              <a:ext uri="{FF2B5EF4-FFF2-40B4-BE49-F238E27FC236}">
                <a16:creationId xmlns:a16="http://schemas.microsoft.com/office/drawing/2014/main" id="{6373F422-781C-4385-84E3-34EDBC7AB3E7}"/>
              </a:ext>
            </a:extLst>
          </p:cNvPr>
          <p:cNvSpPr txBox="1"/>
          <p:nvPr/>
        </p:nvSpPr>
        <p:spPr>
          <a:xfrm>
            <a:off x="407819" y="2444059"/>
            <a:ext cx="8328361" cy="4258858"/>
          </a:xfrm>
          <a:prstGeom prst="rect">
            <a:avLst/>
          </a:prstGeom>
          <a:noFill/>
        </p:spPr>
        <p:txBody>
          <a:bodyPr wrap="square" rtlCol="0">
            <a:spAutoFit/>
          </a:bodyPr>
          <a:lstStyle/>
          <a:p>
            <a:r>
              <a:rPr lang="en-US" sz="1875" dirty="0">
                <a:latin typeface="Nunito Sans SemiBold" pitchFamily="2" charset="0"/>
              </a:rPr>
              <a:t>Syntax:</a:t>
            </a:r>
          </a:p>
          <a:p>
            <a:endParaRPr lang="en-US" dirty="0">
              <a:latin typeface="Nunito Sans SemiBold" pitchFamily="2" charset="0"/>
            </a:endParaRPr>
          </a:p>
          <a:p>
            <a:r>
              <a:rPr lang="en-US" dirty="0">
                <a:latin typeface="Nunito Sans Light" pitchFamily="2" charset="0"/>
              </a:rPr>
              <a:t>	switch(expression){    </a:t>
            </a:r>
          </a:p>
          <a:p>
            <a:r>
              <a:rPr lang="en-US" dirty="0">
                <a:latin typeface="Nunito Sans Light" pitchFamily="2" charset="0"/>
              </a:rPr>
              <a:t>    		case 1:    </a:t>
            </a:r>
          </a:p>
          <a:p>
            <a:r>
              <a:rPr lang="en-US" dirty="0">
                <a:latin typeface="Nunito Sans Light" pitchFamily="2" charset="0"/>
              </a:rPr>
              <a:t>           		case 2:   </a:t>
            </a:r>
          </a:p>
          <a:p>
            <a:r>
              <a:rPr lang="en-US" dirty="0">
                <a:latin typeface="Nunito Sans Light" pitchFamily="2" charset="0"/>
              </a:rPr>
              <a:t>                             case 3: </a:t>
            </a:r>
          </a:p>
          <a:p>
            <a:r>
              <a:rPr lang="en-US" dirty="0">
                <a:latin typeface="Nunito Sans Light" pitchFamily="2" charset="0"/>
              </a:rPr>
              <a:t>                                           // Code to be executed</a:t>
            </a:r>
          </a:p>
          <a:p>
            <a:r>
              <a:rPr lang="en-US" dirty="0">
                <a:latin typeface="Nunito Sans Light" pitchFamily="2" charset="0"/>
              </a:rPr>
              <a:t>			break</a:t>
            </a:r>
          </a:p>
          <a:p>
            <a:r>
              <a:rPr lang="en-US" dirty="0">
                <a:latin typeface="Nunito Sans Light" pitchFamily="2" charset="0"/>
              </a:rPr>
              <a:t>		case 4:</a:t>
            </a:r>
          </a:p>
          <a:p>
            <a:r>
              <a:rPr lang="en-US" dirty="0">
                <a:latin typeface="Nunito Sans Light" pitchFamily="2" charset="0"/>
              </a:rPr>
              <a:t>		case 5:</a:t>
            </a:r>
          </a:p>
          <a:p>
            <a:r>
              <a:rPr lang="en-US" dirty="0">
                <a:latin typeface="Nunito Sans Light" pitchFamily="2" charset="0"/>
              </a:rPr>
              <a:t>		case 6:</a:t>
            </a:r>
          </a:p>
          <a:p>
            <a:r>
              <a:rPr lang="en-US" dirty="0">
                <a:latin typeface="Nunito Sans Light" pitchFamily="2" charset="0"/>
              </a:rPr>
              <a:t>		             // Code to be executed</a:t>
            </a:r>
          </a:p>
          <a:p>
            <a:r>
              <a:rPr lang="en-US" dirty="0">
                <a:latin typeface="Nunito Sans Light" pitchFamily="2" charset="0"/>
              </a:rPr>
              <a:t>			break </a:t>
            </a:r>
          </a:p>
          <a:p>
            <a:r>
              <a:rPr lang="en-US" dirty="0">
                <a:latin typeface="Nunito Sans Light" pitchFamily="2" charset="0"/>
              </a:rPr>
              <a:t>        			</a:t>
            </a:r>
          </a:p>
          <a:p>
            <a:r>
              <a:rPr lang="en-US" dirty="0">
                <a:latin typeface="Nunito Sans Light" pitchFamily="2" charset="0"/>
              </a:rPr>
              <a:t>        	}</a:t>
            </a:r>
          </a:p>
        </p:txBody>
      </p:sp>
      <p:sp>
        <p:nvSpPr>
          <p:cNvPr id="3" name="TextBox 2">
            <a:extLst>
              <a:ext uri="{FF2B5EF4-FFF2-40B4-BE49-F238E27FC236}">
                <a16:creationId xmlns:a16="http://schemas.microsoft.com/office/drawing/2014/main" id="{A5B0E4D2-EF2D-9B50-197D-F9E72FBD7F08}"/>
              </a:ext>
            </a:extLst>
          </p:cNvPr>
          <p:cNvSpPr txBox="1"/>
          <p:nvPr/>
        </p:nvSpPr>
        <p:spPr>
          <a:xfrm>
            <a:off x="150966" y="1043649"/>
            <a:ext cx="8993034" cy="1015663"/>
          </a:xfrm>
          <a:prstGeom prst="rect">
            <a:avLst/>
          </a:prstGeom>
          <a:noFill/>
        </p:spPr>
        <p:txBody>
          <a:bodyPr wrap="square">
            <a:spAutoFit/>
          </a:bodyPr>
          <a:lstStyle/>
          <a:p>
            <a:pPr marL="285750" indent="-285750">
              <a:buFont typeface="Arial" panose="020B0604020202020204" pitchFamily="34" charset="0"/>
              <a:buChar char="•"/>
            </a:pPr>
            <a:r>
              <a:rPr lang="en-US" sz="2000" dirty="0"/>
              <a:t>The </a:t>
            </a:r>
            <a:r>
              <a:rPr lang="en-US" sz="2000" dirty="0">
                <a:solidFill>
                  <a:schemeClr val="accent5"/>
                </a:solidFill>
              </a:rPr>
              <a:t>break statement</a:t>
            </a:r>
            <a:r>
              <a:rPr lang="en-US" sz="2000" dirty="0"/>
              <a:t> in switch case is not must. It is optional. If there is no break statement found in the case, all the cases will be executed present after the matched case. It is known as </a:t>
            </a:r>
            <a:r>
              <a:rPr lang="en-US" sz="2000" b="1" dirty="0"/>
              <a:t>fall through </a:t>
            </a:r>
            <a:r>
              <a:rPr lang="en-US" sz="2000" dirty="0"/>
              <a:t>the state of C switch statement.</a:t>
            </a:r>
          </a:p>
        </p:txBody>
      </p:sp>
    </p:spTree>
    <p:extLst>
      <p:ext uri="{BB962C8B-B14F-4D97-AF65-F5344CB8AC3E}">
        <p14:creationId xmlns:p14="http://schemas.microsoft.com/office/powerpoint/2010/main" val="101622161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76200" y="324637"/>
            <a:ext cx="8464125" cy="611706"/>
          </a:xfrm>
          <a:prstGeom prst="rect">
            <a:avLst/>
          </a:prstGeom>
          <a:noFill/>
        </p:spPr>
        <p:txBody>
          <a:bodyPr wrap="square" rtlCol="0">
            <a:spAutoFit/>
          </a:bodyPr>
          <a:lstStyle/>
          <a:p>
            <a:r>
              <a:rPr lang="en-US" sz="3375" b="1" dirty="0" err="1">
                <a:latin typeface="Nunito Sans" panose="00000500000000000000" pitchFamily="2" charset="0"/>
              </a:rPr>
              <a:t>Pseudocode</a:t>
            </a:r>
            <a:endParaRPr lang="en-US" sz="3375" b="1" dirty="0">
              <a:latin typeface="Nunito Sans" panose="00000500000000000000" pitchFamily="2" charset="0"/>
            </a:endParaRPr>
          </a:p>
        </p:txBody>
      </p:sp>
      <p:sp>
        <p:nvSpPr>
          <p:cNvPr id="18" name="Rectangle 17">
            <a:extLst>
              <a:ext uri="{FF2B5EF4-FFF2-40B4-BE49-F238E27FC236}">
                <a16:creationId xmlns:a16="http://schemas.microsoft.com/office/drawing/2014/main" id="{203ACC38-BFE0-4396-8C90-BA70E8E3A4A1}"/>
              </a:ext>
            </a:extLst>
          </p:cNvPr>
          <p:cNvSpPr/>
          <p:nvPr/>
        </p:nvSpPr>
        <p:spPr>
          <a:xfrm>
            <a:off x="110359" y="1066800"/>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1" name="TextBox 10">
            <a:extLst>
              <a:ext uri="{FF2B5EF4-FFF2-40B4-BE49-F238E27FC236}">
                <a16:creationId xmlns:a16="http://schemas.microsoft.com/office/drawing/2014/main" id="{5AFC0D69-68C1-4838-9AC4-A4286388BDC4}"/>
              </a:ext>
            </a:extLst>
          </p:cNvPr>
          <p:cNvSpPr txBox="1"/>
          <p:nvPr/>
        </p:nvSpPr>
        <p:spPr>
          <a:xfrm>
            <a:off x="76200" y="1653990"/>
            <a:ext cx="8839200" cy="3785652"/>
          </a:xfrm>
          <a:prstGeom prst="rect">
            <a:avLst/>
          </a:prstGeom>
          <a:noFill/>
        </p:spPr>
        <p:txBody>
          <a:bodyPr wrap="square" rtlCol="0">
            <a:spAutoFit/>
          </a:bodyPr>
          <a:lstStyle/>
          <a:p>
            <a:r>
              <a:rPr lang="en-IN" sz="2000" dirty="0">
                <a:latin typeface="Nunito Sans" pitchFamily="2" charset="0"/>
              </a:rPr>
              <a:t>Switch(number)</a:t>
            </a:r>
          </a:p>
          <a:p>
            <a:r>
              <a:rPr lang="en-IN" sz="2000" dirty="0">
                <a:latin typeface="Nunito Sans" pitchFamily="2" charset="0"/>
              </a:rPr>
              <a:t>{</a:t>
            </a:r>
          </a:p>
          <a:p>
            <a:r>
              <a:rPr lang="en-IN" sz="2000" dirty="0">
                <a:latin typeface="Nunito Sans" pitchFamily="2" charset="0"/>
              </a:rPr>
              <a:t>	case 1:</a:t>
            </a:r>
          </a:p>
          <a:p>
            <a:r>
              <a:rPr lang="en-IN" sz="2000" dirty="0">
                <a:latin typeface="Nunito Sans" pitchFamily="2" charset="0"/>
              </a:rPr>
              <a:t>   	case 2: </a:t>
            </a:r>
          </a:p>
          <a:p>
            <a:r>
              <a:rPr lang="en-IN" sz="2000" dirty="0">
                <a:latin typeface="Nunito Sans" pitchFamily="2" charset="0"/>
              </a:rPr>
              <a:t>   	case 3: </a:t>
            </a:r>
          </a:p>
          <a:p>
            <a:r>
              <a:rPr lang="en-IN" sz="2000" dirty="0">
                <a:latin typeface="Nunito Sans" pitchFamily="2" charset="0"/>
              </a:rPr>
              <a:t>  	case 4: </a:t>
            </a:r>
          </a:p>
          <a:p>
            <a:r>
              <a:rPr lang="en-IN" sz="2000" dirty="0">
                <a:latin typeface="Nunito Sans" pitchFamily="2" charset="0"/>
              </a:rPr>
              <a:t>                        Print(“1.Selecting an area to drop out. \n2.Looting weapons and                               	          equipments.\n3.Stay out of blue circle.\n4.Kill your enemies.”);</a:t>
            </a:r>
          </a:p>
          <a:p>
            <a:r>
              <a:rPr lang="en-IN" sz="2000" dirty="0">
                <a:latin typeface="Nunito Sans" pitchFamily="2" charset="0"/>
              </a:rPr>
              <a:t>	          break;</a:t>
            </a:r>
          </a:p>
          <a:p>
            <a:r>
              <a:rPr lang="en-IN" sz="2000" dirty="0">
                <a:latin typeface="Nunito Sans" pitchFamily="2" charset="0"/>
              </a:rPr>
              <a:t>}</a:t>
            </a:r>
            <a:endParaRPr lang="en-GB" sz="2000" dirty="0">
              <a:latin typeface="Nunito Sans" pitchFamily="2" charset="0"/>
            </a:endParaRPr>
          </a:p>
          <a:p>
            <a:endParaRPr lang="en-GB" sz="2000" dirty="0">
              <a:latin typeface="Nunito Sans" pitchFamily="2" charset="0"/>
              <a:cs typeface="Courier New" panose="02070309020205020404" pitchFamily="49" charset="0"/>
            </a:endParaRPr>
          </a:p>
        </p:txBody>
      </p:sp>
    </p:spTree>
    <p:extLst>
      <p:ext uri="{BB962C8B-B14F-4D97-AF65-F5344CB8AC3E}">
        <p14:creationId xmlns:p14="http://schemas.microsoft.com/office/powerpoint/2010/main" val="10162216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34159" y="152400"/>
            <a:ext cx="9320832" cy="611706"/>
          </a:xfrm>
          <a:prstGeom prst="rect">
            <a:avLst/>
          </a:prstGeom>
          <a:noFill/>
        </p:spPr>
        <p:txBody>
          <a:bodyPr wrap="square" rtlCol="0">
            <a:spAutoFit/>
          </a:bodyPr>
          <a:lstStyle/>
          <a:p>
            <a:r>
              <a:rPr lang="en-US" sz="3375" b="1" dirty="0">
                <a:latin typeface="Nunito Sans" panose="00000500000000000000" pitchFamily="2" charset="0"/>
              </a:rPr>
              <a:t>Rules for expression in switch</a:t>
            </a:r>
            <a:endParaRPr lang="en-US" sz="3000" b="1" dirty="0">
              <a:latin typeface="Nunito Sans" panose="00000500000000000000" pitchFamily="2" charset="0"/>
            </a:endParaRPr>
          </a:p>
        </p:txBody>
      </p:sp>
      <p:sp>
        <p:nvSpPr>
          <p:cNvPr id="18" name="Rectangle 17">
            <a:extLst>
              <a:ext uri="{FF2B5EF4-FFF2-40B4-BE49-F238E27FC236}">
                <a16:creationId xmlns:a16="http://schemas.microsoft.com/office/drawing/2014/main" id="{203ACC38-BFE0-4396-8C90-BA70E8E3A4A1}"/>
              </a:ext>
            </a:extLst>
          </p:cNvPr>
          <p:cNvSpPr/>
          <p:nvPr/>
        </p:nvSpPr>
        <p:spPr>
          <a:xfrm>
            <a:off x="316524" y="914400"/>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Rectangle 1">
            <a:extLst>
              <a:ext uri="{FF2B5EF4-FFF2-40B4-BE49-F238E27FC236}">
                <a16:creationId xmlns:a16="http://schemas.microsoft.com/office/drawing/2014/main" id="{64DB123C-69C8-C92F-83E6-3F3BE4765720}"/>
              </a:ext>
            </a:extLst>
          </p:cNvPr>
          <p:cNvSpPr/>
          <p:nvPr/>
        </p:nvSpPr>
        <p:spPr>
          <a:xfrm>
            <a:off x="126155" y="1113279"/>
            <a:ext cx="8891690" cy="5632311"/>
          </a:xfrm>
          <a:prstGeom prst="rect">
            <a:avLst/>
          </a:prstGeom>
        </p:spPr>
        <p:txBody>
          <a:bodyPr wrap="square">
            <a:spAutoFit/>
          </a:bodyPr>
          <a:lstStyle/>
          <a:p>
            <a:pPr algn="l"/>
            <a:r>
              <a:rPr lang="en-US" sz="2400" b="1" i="0" dirty="0">
                <a:effectLst/>
                <a:latin typeface="Source Sans Pro" panose="020B0503030403020204" pitchFamily="34" charset="0"/>
              </a:rPr>
              <a:t>Valid Expressions:</a:t>
            </a:r>
            <a:r>
              <a:rPr lang="en-US" sz="2400" b="0" i="0" dirty="0">
                <a:effectLst/>
                <a:latin typeface="Source Sans Pro" panose="020B0503030403020204" pitchFamily="34" charset="0"/>
              </a:rPr>
              <a:t> </a:t>
            </a:r>
          </a:p>
          <a:p>
            <a:pPr marL="800100" lvl="1" indent="-342900">
              <a:buFont typeface="Wingdings" panose="05000000000000000000" pitchFamily="2" charset="2"/>
              <a:buChar char="§"/>
            </a:pPr>
            <a:r>
              <a:rPr lang="en-US" sz="2400" b="1" i="0" dirty="0">
                <a:effectLst/>
                <a:latin typeface="Source Sans Pro" panose="020B0503030403020204" pitchFamily="34" charset="0"/>
              </a:rPr>
              <a:t>Constant expressions:</a:t>
            </a:r>
            <a:r>
              <a:rPr lang="en-US" sz="2400" b="0" i="0" dirty="0">
                <a:effectLst/>
                <a:latin typeface="Source Sans Pro" panose="020B0503030403020204" pitchFamily="34" charset="0"/>
              </a:rPr>
              <a:t> </a:t>
            </a:r>
            <a:r>
              <a:rPr lang="en-US" sz="2400" b="1" i="0" dirty="0">
                <a:effectLst/>
                <a:latin typeface="Source Sans Pro" panose="020B0503030403020204" pitchFamily="34" charset="0"/>
              </a:rPr>
              <a:t>2 + 3</a:t>
            </a:r>
            <a:r>
              <a:rPr lang="en-US" sz="2400" b="0" i="0" dirty="0">
                <a:effectLst/>
                <a:latin typeface="Source Sans Pro" panose="020B0503030403020204" pitchFamily="34" charset="0"/>
              </a:rPr>
              <a:t>, </a:t>
            </a:r>
            <a:r>
              <a:rPr lang="en-US" sz="2400" b="1" i="0" dirty="0">
                <a:effectLst/>
                <a:latin typeface="Source Sans Pro" panose="020B0503030403020204" pitchFamily="34" charset="0"/>
              </a:rPr>
              <a:t>9 * 16 % 2, 10 / 2 + 5, ‘a’ , ‘a’ + 1 </a:t>
            </a:r>
            <a:r>
              <a:rPr lang="en-US" sz="2400" b="0" i="0" dirty="0">
                <a:effectLst/>
                <a:latin typeface="Source Sans Pro" panose="020B0503030403020204" pitchFamily="34" charset="0"/>
              </a:rPr>
              <a:t>etc. </a:t>
            </a:r>
          </a:p>
          <a:p>
            <a:pPr marL="800100" lvl="1" indent="-342900">
              <a:buFont typeface="Wingdings" panose="05000000000000000000" pitchFamily="2" charset="2"/>
              <a:buChar char="§"/>
            </a:pPr>
            <a:r>
              <a:rPr lang="en-US" sz="2400" b="0" i="0" dirty="0">
                <a:effectLst/>
                <a:latin typeface="Source Sans Pro" panose="020B0503030403020204" pitchFamily="34" charset="0"/>
              </a:rPr>
              <a:t>All these expressions evaluate to </a:t>
            </a:r>
            <a:r>
              <a:rPr lang="en-US" sz="2400" b="1" i="0" dirty="0">
                <a:effectLst/>
                <a:latin typeface="Source Sans Pro" panose="020B0503030403020204" pitchFamily="34" charset="0"/>
              </a:rPr>
              <a:t>Integer constants</a:t>
            </a:r>
            <a:r>
              <a:rPr lang="en-US" sz="2400" b="0" i="0" dirty="0">
                <a:effectLst/>
                <a:latin typeface="Source Sans Pro" panose="020B0503030403020204" pitchFamily="34" charset="0"/>
              </a:rPr>
              <a:t>, so they are </a:t>
            </a:r>
            <a:r>
              <a:rPr lang="en-US" sz="2400" b="1" i="0" dirty="0">
                <a:effectLst/>
                <a:latin typeface="Source Sans Pro" panose="020B0503030403020204" pitchFamily="34" charset="0"/>
              </a:rPr>
              <a:t>valid</a:t>
            </a:r>
            <a:r>
              <a:rPr lang="en-US" sz="2400" b="0" i="0" dirty="0">
                <a:effectLst/>
                <a:latin typeface="Source Sans Pro" panose="020B0503030403020204" pitchFamily="34" charset="0"/>
              </a:rPr>
              <a:t>.</a:t>
            </a:r>
          </a:p>
          <a:p>
            <a:pPr algn="l"/>
            <a:endParaRPr lang="en-US" sz="2400" b="0" i="0" dirty="0">
              <a:effectLst/>
              <a:latin typeface="Source Sans Pro" panose="020B0503030403020204" pitchFamily="34" charset="0"/>
            </a:endParaRPr>
          </a:p>
          <a:p>
            <a:pPr marL="800100" lvl="1" indent="-342900">
              <a:buFont typeface="Wingdings" panose="05000000000000000000" pitchFamily="2" charset="2"/>
              <a:buChar char="§"/>
            </a:pPr>
            <a:r>
              <a:rPr lang="en-US" sz="2400" b="1" i="0" dirty="0">
                <a:effectLst/>
                <a:latin typeface="Source Sans Pro" panose="020B0503030403020204" pitchFamily="34" charset="0"/>
              </a:rPr>
              <a:t>Variable expressions (Assume int </a:t>
            </a:r>
            <a:r>
              <a:rPr lang="en-US" sz="2400" b="1" i="0" dirty="0" err="1">
                <a:effectLst/>
                <a:latin typeface="Source Sans Pro" panose="020B0503030403020204" pitchFamily="34" charset="0"/>
              </a:rPr>
              <a:t>a,b</a:t>
            </a:r>
            <a:r>
              <a:rPr lang="en-US" sz="2400" b="1" i="0" dirty="0">
                <a:effectLst/>
                <a:latin typeface="Source Sans Pro" panose="020B0503030403020204" pitchFamily="34" charset="0"/>
              </a:rPr>
              <a:t>; and Char c):</a:t>
            </a:r>
            <a:r>
              <a:rPr lang="en-US" sz="2400" b="0" i="0" dirty="0">
                <a:effectLst/>
                <a:latin typeface="Source Sans Pro" panose="020B0503030403020204" pitchFamily="34" charset="0"/>
              </a:rPr>
              <a:t> </a:t>
            </a:r>
            <a:r>
              <a:rPr lang="en-US" sz="2400" b="1" i="0" dirty="0">
                <a:effectLst/>
                <a:latin typeface="Source Sans Pro" panose="020B0503030403020204" pitchFamily="34" charset="0"/>
              </a:rPr>
              <a:t>a, a – b, c * a – 4,c + 1, etc.</a:t>
            </a:r>
            <a:r>
              <a:rPr lang="en-US" sz="2400" b="0" i="0" dirty="0">
                <a:effectLst/>
                <a:latin typeface="Source Sans Pro" panose="020B0503030403020204" pitchFamily="34" charset="0"/>
              </a:rPr>
              <a:t> </a:t>
            </a:r>
            <a:r>
              <a:rPr lang="en-US" sz="2400" b="1" i="0" dirty="0">
                <a:effectLst/>
                <a:latin typeface="Source Sans Pro" panose="020B0503030403020204" pitchFamily="34" charset="0"/>
              </a:rPr>
              <a:t>int and char are considered integral </a:t>
            </a:r>
            <a:r>
              <a:rPr lang="en-US" sz="2400" b="0" i="0" dirty="0">
                <a:effectLst/>
                <a:latin typeface="Source Sans Pro" panose="020B0503030403020204" pitchFamily="34" charset="0"/>
              </a:rPr>
              <a:t>and </a:t>
            </a:r>
            <a:r>
              <a:rPr lang="en-US" sz="2400" b="1" i="0" dirty="0">
                <a:effectLst/>
                <a:latin typeface="Source Sans Pro" panose="020B0503030403020204" pitchFamily="34" charset="0"/>
              </a:rPr>
              <a:t>valid in switch</a:t>
            </a:r>
            <a:r>
              <a:rPr lang="en-US" sz="2400" b="0" i="0" dirty="0">
                <a:effectLst/>
                <a:latin typeface="Source Sans Pro" panose="020B0503030403020204" pitchFamily="34" charset="0"/>
              </a:rPr>
              <a:t>, and all the expressions evaluate to an integral value, so they are valid.</a:t>
            </a:r>
          </a:p>
          <a:p>
            <a:pPr algn="l"/>
            <a:endParaRPr lang="en-US" sz="2400" dirty="0">
              <a:latin typeface="Source Sans Pro" panose="020B0503030403020204" pitchFamily="34" charset="0"/>
            </a:endParaRPr>
          </a:p>
          <a:p>
            <a:r>
              <a:rPr lang="en-IN" sz="2400" b="1" i="0" dirty="0">
                <a:effectLst/>
                <a:latin typeface="Source Sans Pro" panose="020B0503030403020204" pitchFamily="34" charset="0"/>
              </a:rPr>
              <a:t>Invalid Expressions:</a:t>
            </a:r>
          </a:p>
          <a:p>
            <a:pPr marL="342900" indent="-342900" algn="l">
              <a:buFont typeface="Arial" panose="020B0604020202020204" pitchFamily="34" charset="0"/>
              <a:buChar char="•"/>
            </a:pPr>
            <a:r>
              <a:rPr lang="en-US" sz="2400" b="0" i="0" dirty="0">
                <a:effectLst/>
                <a:latin typeface="Source Sans Pro" panose="020B0503030403020204" pitchFamily="34" charset="0"/>
              </a:rPr>
              <a:t>Variable expressions (Assume float a; double b;) : </a:t>
            </a:r>
            <a:r>
              <a:rPr lang="en-US" sz="2400" b="0" i="0" dirty="0" err="1">
                <a:effectLst/>
                <a:latin typeface="Source Sans Pro" panose="020B0503030403020204" pitchFamily="34" charset="0"/>
              </a:rPr>
              <a:t>a,b</a:t>
            </a:r>
            <a:r>
              <a:rPr lang="en-US" sz="2400" b="0" i="0" dirty="0">
                <a:effectLst/>
                <a:latin typeface="Source Sans Pro" panose="020B0503030403020204" pitchFamily="34" charset="0"/>
              </a:rPr>
              <a:t>, a + 4.5, b * 10 etc. </a:t>
            </a:r>
            <a:r>
              <a:rPr lang="en-US" sz="2400" b="1" i="0" dirty="0">
                <a:effectLst/>
                <a:latin typeface="Source Sans Pro" panose="020B0503030403020204" pitchFamily="34" charset="0"/>
              </a:rPr>
              <a:t>Float and double are invalid datatypes </a:t>
            </a:r>
            <a:r>
              <a:rPr lang="en-US" sz="2400" b="0" i="0" dirty="0">
                <a:effectLst/>
                <a:latin typeface="Source Sans Pro" panose="020B0503030403020204" pitchFamily="34" charset="0"/>
              </a:rPr>
              <a:t>in switch expressions</a:t>
            </a:r>
          </a:p>
        </p:txBody>
      </p:sp>
    </p:spTree>
    <p:extLst>
      <p:ext uri="{BB962C8B-B14F-4D97-AF65-F5344CB8AC3E}">
        <p14:creationId xmlns:p14="http://schemas.microsoft.com/office/powerpoint/2010/main" val="36250470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36993A5-53D2-4969-E40E-DBB53148F077}"/>
              </a:ext>
            </a:extLst>
          </p:cNvPr>
          <p:cNvSpPr>
            <a:spLocks noGrp="1"/>
          </p:cNvSpPr>
          <p:nvPr>
            <p:ph idx="1"/>
          </p:nvPr>
        </p:nvSpPr>
        <p:spPr>
          <a:xfrm>
            <a:off x="228600" y="1066800"/>
            <a:ext cx="8686800" cy="5973765"/>
          </a:xfrm>
        </p:spPr>
        <p:txBody>
          <a:bodyPr>
            <a:normAutofit fontScale="92500" lnSpcReduction="10000"/>
          </a:bodyPr>
          <a:lstStyle/>
          <a:p>
            <a:pPr marL="0" indent="0" algn="just">
              <a:buNone/>
            </a:pPr>
            <a:r>
              <a:rPr lang="en-IN" b="0" i="0" dirty="0">
                <a:solidFill>
                  <a:srgbClr val="0000FF"/>
                </a:solidFill>
                <a:effectLst/>
                <a:latin typeface="inter-regular"/>
              </a:rPr>
              <a:t>#include &lt;</a:t>
            </a:r>
            <a:r>
              <a:rPr lang="en-IN" b="0" i="0" dirty="0" err="1">
                <a:solidFill>
                  <a:srgbClr val="0000FF"/>
                </a:solidFill>
                <a:effectLst/>
                <a:latin typeface="inter-regular"/>
              </a:rPr>
              <a:t>stdio.h</a:t>
            </a:r>
            <a:r>
              <a:rPr lang="en-IN" b="0" i="0" dirty="0">
                <a:solidFill>
                  <a:srgbClr val="0000FF"/>
                </a:solidFill>
                <a:effectLst/>
                <a:latin typeface="inter-regular"/>
              </a:rPr>
              <a:t>&gt;</a:t>
            </a:r>
            <a:r>
              <a:rPr lang="en-IN" b="0" i="0" dirty="0">
                <a:solidFill>
                  <a:srgbClr val="000000"/>
                </a:solidFill>
                <a:effectLst/>
                <a:latin typeface="inter-regular"/>
              </a:rPr>
              <a:t>  </a:t>
            </a:r>
          </a:p>
          <a:p>
            <a:pPr marL="0" indent="0" algn="just">
              <a:buNone/>
            </a:pPr>
            <a:r>
              <a:rPr lang="en-IN" b="1" i="0" dirty="0">
                <a:solidFill>
                  <a:srgbClr val="2E8B57"/>
                </a:solidFill>
                <a:effectLst/>
                <a:latin typeface="inter-regular"/>
              </a:rPr>
              <a:t>int</a:t>
            </a:r>
            <a:r>
              <a:rPr lang="en-IN" b="0" i="0" dirty="0">
                <a:solidFill>
                  <a:srgbClr val="000000"/>
                </a:solidFill>
                <a:effectLst/>
                <a:latin typeface="inter-regular"/>
              </a:rPr>
              <a:t> main()  </a:t>
            </a:r>
          </a:p>
          <a:p>
            <a:pPr marL="0" indent="0" algn="just">
              <a:buNone/>
            </a:pPr>
            <a:r>
              <a:rPr lang="en-IN" b="0" i="0" dirty="0">
                <a:solidFill>
                  <a:srgbClr val="000000"/>
                </a:solidFill>
                <a:effectLst/>
                <a:latin typeface="inter-regular"/>
              </a:rPr>
              <a:t>{  </a:t>
            </a:r>
          </a:p>
          <a:p>
            <a:pPr marL="0" indent="0" algn="just">
              <a:buNone/>
            </a:pPr>
            <a:r>
              <a:rPr lang="en-IN" b="0" i="0" dirty="0">
                <a:solidFill>
                  <a:srgbClr val="000000"/>
                </a:solidFill>
                <a:effectLst/>
                <a:latin typeface="inter-regular"/>
              </a:rPr>
              <a:t>    </a:t>
            </a:r>
            <a:r>
              <a:rPr lang="en-IN" b="1" i="0" dirty="0">
                <a:solidFill>
                  <a:srgbClr val="2E8B57"/>
                </a:solidFill>
                <a:effectLst/>
                <a:latin typeface="inter-regular"/>
              </a:rPr>
              <a:t>int</a:t>
            </a:r>
            <a:r>
              <a:rPr lang="en-IN" b="0" i="0" dirty="0">
                <a:solidFill>
                  <a:srgbClr val="000000"/>
                </a:solidFill>
                <a:effectLst/>
                <a:latin typeface="inter-regular"/>
              </a:rPr>
              <a:t> x = 10, y = 5;   </a:t>
            </a:r>
          </a:p>
          <a:p>
            <a:pPr marL="0" indent="0" algn="just">
              <a:buNone/>
            </a:pPr>
            <a:r>
              <a:rPr lang="en-IN" b="0" i="0" dirty="0">
                <a:solidFill>
                  <a:srgbClr val="000000"/>
                </a:solidFill>
                <a:effectLst/>
                <a:latin typeface="inter-regular"/>
              </a:rPr>
              <a:t>    </a:t>
            </a:r>
            <a:r>
              <a:rPr lang="en-IN" b="1" i="0" dirty="0">
                <a:solidFill>
                  <a:srgbClr val="006699"/>
                </a:solidFill>
                <a:effectLst/>
                <a:latin typeface="inter-regular"/>
              </a:rPr>
              <a:t>switch</a:t>
            </a:r>
            <a:r>
              <a:rPr lang="en-IN" b="0" i="0" dirty="0">
                <a:solidFill>
                  <a:srgbClr val="000000"/>
                </a:solidFill>
                <a:effectLst/>
                <a:latin typeface="inter-regular"/>
              </a:rPr>
              <a:t>(x&gt;y &amp;&amp; </a:t>
            </a:r>
            <a:r>
              <a:rPr lang="en-IN" b="0" i="0" dirty="0" err="1">
                <a:solidFill>
                  <a:srgbClr val="000000"/>
                </a:solidFill>
                <a:effectLst/>
                <a:latin typeface="inter-regular"/>
              </a:rPr>
              <a:t>x+y</a:t>
            </a:r>
            <a:r>
              <a:rPr lang="en-IN" b="0" i="0" dirty="0">
                <a:solidFill>
                  <a:srgbClr val="000000"/>
                </a:solidFill>
                <a:effectLst/>
                <a:latin typeface="inter-regular"/>
              </a:rPr>
              <a:t>&gt;0)  </a:t>
            </a:r>
          </a:p>
          <a:p>
            <a:pPr marL="0" indent="0" algn="just">
              <a:buNone/>
            </a:pPr>
            <a:r>
              <a:rPr lang="en-IN" b="0" i="0" dirty="0">
                <a:solidFill>
                  <a:srgbClr val="000000"/>
                </a:solidFill>
                <a:effectLst/>
                <a:latin typeface="inter-regular"/>
              </a:rPr>
              <a:t>    {  </a:t>
            </a:r>
          </a:p>
          <a:p>
            <a:pPr marL="0" indent="0" algn="just">
              <a:buNone/>
            </a:pPr>
            <a:r>
              <a:rPr lang="en-IN" b="0" i="0" dirty="0">
                <a:solidFill>
                  <a:srgbClr val="000000"/>
                </a:solidFill>
                <a:effectLst/>
                <a:latin typeface="inter-regular"/>
              </a:rPr>
              <a:t>        </a:t>
            </a:r>
            <a:r>
              <a:rPr lang="en-IN" b="1" i="0" dirty="0">
                <a:solidFill>
                  <a:srgbClr val="006699"/>
                </a:solidFill>
                <a:effectLst/>
                <a:latin typeface="inter-regular"/>
              </a:rPr>
              <a:t>case</a:t>
            </a:r>
            <a:r>
              <a:rPr lang="en-IN" b="0" i="0" dirty="0">
                <a:solidFill>
                  <a:srgbClr val="000000"/>
                </a:solidFill>
                <a:effectLst/>
                <a:latin typeface="inter-regular"/>
              </a:rPr>
              <a:t> 1:   </a:t>
            </a:r>
          </a:p>
          <a:p>
            <a:pPr marL="0" indent="0" algn="just">
              <a:buNone/>
            </a:pPr>
            <a:r>
              <a:rPr lang="en-IN" b="0" i="0" dirty="0">
                <a:solidFill>
                  <a:srgbClr val="000000"/>
                </a:solidFill>
                <a:effectLst/>
                <a:latin typeface="inter-regular"/>
              </a:rPr>
              <a:t>        </a:t>
            </a:r>
            <a:r>
              <a:rPr lang="en-IN" b="0" i="0" dirty="0" err="1">
                <a:solidFill>
                  <a:srgbClr val="000000"/>
                </a:solidFill>
                <a:effectLst/>
                <a:latin typeface="inter-regular"/>
              </a:rPr>
              <a:t>printf</a:t>
            </a:r>
            <a:r>
              <a:rPr lang="en-IN" b="0" i="0" dirty="0">
                <a:solidFill>
                  <a:srgbClr val="000000"/>
                </a:solidFill>
                <a:effectLst/>
                <a:latin typeface="inter-regular"/>
              </a:rPr>
              <a:t>(</a:t>
            </a:r>
            <a:r>
              <a:rPr lang="en-IN" b="0" i="0" dirty="0">
                <a:solidFill>
                  <a:srgbClr val="0000FF"/>
                </a:solidFill>
                <a:effectLst/>
                <a:latin typeface="inter-regular"/>
              </a:rPr>
              <a:t>"hi"</a:t>
            </a:r>
            <a:r>
              <a:rPr lang="en-IN" b="0" i="0" dirty="0">
                <a:solidFill>
                  <a:srgbClr val="000000"/>
                </a:solidFill>
                <a:effectLst/>
                <a:latin typeface="inter-regular"/>
              </a:rPr>
              <a:t>);  </a:t>
            </a:r>
          </a:p>
          <a:p>
            <a:pPr marL="0" indent="0" algn="just">
              <a:buNone/>
            </a:pPr>
            <a:r>
              <a:rPr lang="en-IN" b="0" i="0" dirty="0">
                <a:solidFill>
                  <a:srgbClr val="000000"/>
                </a:solidFill>
                <a:effectLst/>
                <a:latin typeface="inter-regular"/>
              </a:rPr>
              <a:t>        </a:t>
            </a:r>
            <a:r>
              <a:rPr lang="en-IN" b="1" i="0" dirty="0">
                <a:solidFill>
                  <a:srgbClr val="006699"/>
                </a:solidFill>
                <a:effectLst/>
                <a:latin typeface="inter-regular"/>
              </a:rPr>
              <a:t>break</a:t>
            </a:r>
            <a:r>
              <a:rPr lang="en-IN" b="0" i="0" dirty="0">
                <a:solidFill>
                  <a:srgbClr val="000000"/>
                </a:solidFill>
                <a:effectLst/>
                <a:latin typeface="inter-regular"/>
              </a:rPr>
              <a:t>;   </a:t>
            </a:r>
          </a:p>
          <a:p>
            <a:pPr marL="0" indent="0" algn="just">
              <a:buNone/>
            </a:pPr>
            <a:r>
              <a:rPr lang="en-IN" b="0" i="0" dirty="0">
                <a:solidFill>
                  <a:srgbClr val="000000"/>
                </a:solidFill>
                <a:effectLst/>
                <a:latin typeface="inter-regular"/>
              </a:rPr>
              <a:t>        </a:t>
            </a:r>
            <a:r>
              <a:rPr lang="en-IN" b="1" i="0" dirty="0">
                <a:solidFill>
                  <a:srgbClr val="006699"/>
                </a:solidFill>
                <a:effectLst/>
                <a:latin typeface="inter-regular"/>
              </a:rPr>
              <a:t>case</a:t>
            </a:r>
            <a:r>
              <a:rPr lang="en-IN" b="0" i="0" dirty="0">
                <a:solidFill>
                  <a:srgbClr val="000000"/>
                </a:solidFill>
                <a:effectLst/>
                <a:latin typeface="inter-regular"/>
              </a:rPr>
              <a:t> 0:   </a:t>
            </a:r>
          </a:p>
          <a:p>
            <a:pPr marL="0" indent="0" algn="just">
              <a:buNone/>
            </a:pPr>
            <a:r>
              <a:rPr lang="en-IN" b="0" i="0" dirty="0">
                <a:solidFill>
                  <a:srgbClr val="000000"/>
                </a:solidFill>
                <a:effectLst/>
                <a:latin typeface="inter-regular"/>
              </a:rPr>
              <a:t>        </a:t>
            </a:r>
            <a:r>
              <a:rPr lang="en-IN" b="0" i="0" dirty="0" err="1">
                <a:solidFill>
                  <a:srgbClr val="000000"/>
                </a:solidFill>
                <a:effectLst/>
                <a:latin typeface="inter-regular"/>
              </a:rPr>
              <a:t>printf</a:t>
            </a:r>
            <a:r>
              <a:rPr lang="en-IN" b="0" i="0" dirty="0">
                <a:solidFill>
                  <a:srgbClr val="000000"/>
                </a:solidFill>
                <a:effectLst/>
                <a:latin typeface="inter-regular"/>
              </a:rPr>
              <a:t>(</a:t>
            </a:r>
            <a:r>
              <a:rPr lang="en-IN" b="0" i="0" dirty="0">
                <a:solidFill>
                  <a:srgbClr val="0000FF"/>
                </a:solidFill>
                <a:effectLst/>
                <a:latin typeface="inter-regular"/>
              </a:rPr>
              <a:t>"bye"</a:t>
            </a:r>
            <a:r>
              <a:rPr lang="en-IN" b="0" i="0" dirty="0">
                <a:solidFill>
                  <a:srgbClr val="000000"/>
                </a:solidFill>
                <a:effectLst/>
                <a:latin typeface="inter-regular"/>
              </a:rPr>
              <a:t>);  </a:t>
            </a:r>
          </a:p>
          <a:p>
            <a:pPr marL="0" indent="0" algn="just">
              <a:buNone/>
            </a:pPr>
            <a:r>
              <a:rPr lang="en-IN" b="0" i="0" dirty="0">
                <a:solidFill>
                  <a:srgbClr val="000000"/>
                </a:solidFill>
                <a:effectLst/>
                <a:latin typeface="inter-regular"/>
              </a:rPr>
              <a:t>        </a:t>
            </a:r>
            <a:r>
              <a:rPr lang="en-IN" b="1" i="0" dirty="0">
                <a:solidFill>
                  <a:srgbClr val="006699"/>
                </a:solidFill>
                <a:effectLst/>
                <a:latin typeface="inter-regular"/>
              </a:rPr>
              <a:t>break</a:t>
            </a:r>
            <a:r>
              <a:rPr lang="en-IN" b="0" i="0" dirty="0">
                <a:solidFill>
                  <a:srgbClr val="000000"/>
                </a:solidFill>
                <a:effectLst/>
                <a:latin typeface="inter-regular"/>
              </a:rPr>
              <a:t>;  </a:t>
            </a:r>
          </a:p>
          <a:p>
            <a:pPr marL="0" indent="0" algn="just">
              <a:buNone/>
            </a:pPr>
            <a:r>
              <a:rPr lang="en-IN" b="0" i="0" dirty="0">
                <a:solidFill>
                  <a:srgbClr val="000000"/>
                </a:solidFill>
                <a:effectLst/>
                <a:latin typeface="inter-regular"/>
              </a:rPr>
              <a:t>        </a:t>
            </a:r>
            <a:r>
              <a:rPr lang="en-IN" b="1" i="0" dirty="0">
                <a:solidFill>
                  <a:srgbClr val="006699"/>
                </a:solidFill>
                <a:effectLst/>
                <a:latin typeface="inter-regular"/>
              </a:rPr>
              <a:t>default</a:t>
            </a:r>
            <a:r>
              <a:rPr lang="en-IN" b="0" i="0" dirty="0">
                <a:solidFill>
                  <a:srgbClr val="000000"/>
                </a:solidFill>
                <a:effectLst/>
                <a:latin typeface="inter-regular"/>
              </a:rPr>
              <a:t>:   </a:t>
            </a:r>
          </a:p>
          <a:p>
            <a:pPr marL="0" indent="0" algn="just">
              <a:buNone/>
            </a:pPr>
            <a:r>
              <a:rPr lang="en-IN" b="0" i="0" dirty="0">
                <a:solidFill>
                  <a:srgbClr val="000000"/>
                </a:solidFill>
                <a:effectLst/>
                <a:latin typeface="inter-regular"/>
              </a:rPr>
              <a:t>        </a:t>
            </a:r>
            <a:r>
              <a:rPr lang="en-IN" b="0" i="0" dirty="0" err="1">
                <a:solidFill>
                  <a:srgbClr val="000000"/>
                </a:solidFill>
                <a:effectLst/>
                <a:latin typeface="inter-regular"/>
              </a:rPr>
              <a:t>printf</a:t>
            </a:r>
            <a:r>
              <a:rPr lang="en-IN" b="0" i="0" dirty="0">
                <a:solidFill>
                  <a:srgbClr val="000000"/>
                </a:solidFill>
                <a:effectLst/>
                <a:latin typeface="inter-regular"/>
              </a:rPr>
              <a:t>(</a:t>
            </a:r>
            <a:r>
              <a:rPr lang="en-IN" b="0" i="0" dirty="0">
                <a:solidFill>
                  <a:srgbClr val="0000FF"/>
                </a:solidFill>
                <a:effectLst/>
                <a:latin typeface="inter-regular"/>
              </a:rPr>
              <a:t>" Hello bye "</a:t>
            </a:r>
            <a:r>
              <a:rPr lang="en-IN" b="0" i="0" dirty="0">
                <a:solidFill>
                  <a:srgbClr val="000000"/>
                </a:solidFill>
                <a:effectLst/>
                <a:latin typeface="inter-regular"/>
              </a:rPr>
              <a:t>);  </a:t>
            </a:r>
          </a:p>
          <a:p>
            <a:pPr marL="0" indent="0" algn="just">
              <a:buNone/>
            </a:pPr>
            <a:r>
              <a:rPr lang="en-IN" b="0" i="0" dirty="0">
                <a:solidFill>
                  <a:srgbClr val="000000"/>
                </a:solidFill>
                <a:effectLst/>
                <a:latin typeface="inter-regular"/>
              </a:rPr>
              <a:t>    }   </a:t>
            </a:r>
          </a:p>
        </p:txBody>
      </p:sp>
      <p:sp>
        <p:nvSpPr>
          <p:cNvPr id="4" name="TextBox 3">
            <a:extLst>
              <a:ext uri="{FF2B5EF4-FFF2-40B4-BE49-F238E27FC236}">
                <a16:creationId xmlns:a16="http://schemas.microsoft.com/office/drawing/2014/main" id="{940B3D66-297C-61C8-1245-A831614A90AF}"/>
              </a:ext>
            </a:extLst>
          </p:cNvPr>
          <p:cNvSpPr txBox="1"/>
          <p:nvPr/>
        </p:nvSpPr>
        <p:spPr>
          <a:xfrm>
            <a:off x="228600" y="228600"/>
            <a:ext cx="8686800" cy="707886"/>
          </a:xfrm>
          <a:prstGeom prst="rect">
            <a:avLst/>
          </a:prstGeom>
          <a:noFill/>
        </p:spPr>
        <p:txBody>
          <a:bodyPr wrap="square">
            <a:spAutoFit/>
          </a:bodyPr>
          <a:lstStyle/>
          <a:p>
            <a:pPr marL="0" indent="0" algn="just">
              <a:buNone/>
            </a:pPr>
            <a:r>
              <a:rPr lang="en-IN" sz="2000" b="0" i="0" dirty="0">
                <a:solidFill>
                  <a:srgbClr val="610B4B"/>
                </a:solidFill>
                <a:effectLst/>
                <a:latin typeface="erdana"/>
              </a:rPr>
              <a:t>/*Write a program to use relational, arithmetic and logical operations in Switch //case example */</a:t>
            </a:r>
          </a:p>
        </p:txBody>
      </p:sp>
    </p:spTree>
    <p:extLst>
      <p:ext uri="{BB962C8B-B14F-4D97-AF65-F5344CB8AC3E}">
        <p14:creationId xmlns:p14="http://schemas.microsoft.com/office/powerpoint/2010/main" val="14111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 calcmode="lin" valueType="num">
                                      <p:cBhvr additive="base">
                                        <p:cTn id="2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 calcmode="lin" valueType="num">
                                      <p:cBhvr additive="base">
                                        <p:cTn id="3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3">
                                            <p:txEl>
                                              <p:pRg st="5" end="5"/>
                                            </p:txEl>
                                          </p:spTgt>
                                        </p:tgtEl>
                                        <p:attrNameLst>
                                          <p:attrName>style.visibility</p:attrName>
                                        </p:attrNameLst>
                                      </p:cBhvr>
                                      <p:to>
                                        <p:strVal val="visible"/>
                                      </p:to>
                                    </p:set>
                                    <p:anim calcmode="lin" valueType="num">
                                      <p:cBhvr additive="base">
                                        <p:cTn id="4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3">
                                            <p:txEl>
                                              <p:pRg st="6" end="6"/>
                                            </p:txEl>
                                          </p:spTgt>
                                        </p:tgtEl>
                                        <p:attrNameLst>
                                          <p:attrName>style.visibility</p:attrName>
                                        </p:attrNameLst>
                                      </p:cBhvr>
                                      <p:to>
                                        <p:strVal val="visible"/>
                                      </p:to>
                                    </p:set>
                                    <p:anim calcmode="lin" valueType="num">
                                      <p:cBhvr additive="base">
                                        <p:cTn id="4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3">
                                            <p:txEl>
                                              <p:pRg st="7" end="7"/>
                                            </p:txEl>
                                          </p:spTgt>
                                        </p:tgtEl>
                                        <p:attrNameLst>
                                          <p:attrName>style.visibility</p:attrName>
                                        </p:attrNameLst>
                                      </p:cBhvr>
                                      <p:to>
                                        <p:strVal val="visible"/>
                                      </p:to>
                                    </p:set>
                                    <p:anim calcmode="lin" valueType="num">
                                      <p:cBhvr additive="base">
                                        <p:cTn id="53"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3">
                                            <p:txEl>
                                              <p:pRg st="8" end="8"/>
                                            </p:txEl>
                                          </p:spTgt>
                                        </p:tgtEl>
                                        <p:attrNameLst>
                                          <p:attrName>style.visibility</p:attrName>
                                        </p:attrNameLst>
                                      </p:cBhvr>
                                      <p:to>
                                        <p:strVal val="visible"/>
                                      </p:to>
                                    </p:set>
                                    <p:anim calcmode="lin" valueType="num">
                                      <p:cBhvr additive="base">
                                        <p:cTn id="59"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 presetClass="entr" presetSubtype="4" fill="hold" grpId="0" nodeType="clickEffect">
                                  <p:stCondLst>
                                    <p:cond delay="0"/>
                                  </p:stCondLst>
                                  <p:childTnLst>
                                    <p:set>
                                      <p:cBhvr>
                                        <p:cTn id="64" dur="1" fill="hold">
                                          <p:stCondLst>
                                            <p:cond delay="0"/>
                                          </p:stCondLst>
                                        </p:cTn>
                                        <p:tgtEl>
                                          <p:spTgt spid="3">
                                            <p:txEl>
                                              <p:pRg st="9" end="9"/>
                                            </p:txEl>
                                          </p:spTgt>
                                        </p:tgtEl>
                                        <p:attrNameLst>
                                          <p:attrName>style.visibility</p:attrName>
                                        </p:attrNameLst>
                                      </p:cBhvr>
                                      <p:to>
                                        <p:strVal val="visible"/>
                                      </p:to>
                                    </p:set>
                                    <p:anim calcmode="lin" valueType="num">
                                      <p:cBhvr additive="base">
                                        <p:cTn id="65"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6"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3">
                                            <p:txEl>
                                              <p:pRg st="10" end="10"/>
                                            </p:txEl>
                                          </p:spTgt>
                                        </p:tgtEl>
                                        <p:attrNameLst>
                                          <p:attrName>style.visibility</p:attrName>
                                        </p:attrNameLst>
                                      </p:cBhvr>
                                      <p:to>
                                        <p:strVal val="visible"/>
                                      </p:to>
                                    </p:set>
                                    <p:anim calcmode="lin" valueType="num">
                                      <p:cBhvr additive="base">
                                        <p:cTn id="71" dur="500" fill="hold"/>
                                        <p:tgtEl>
                                          <p:spTgt spid="3">
                                            <p:txEl>
                                              <p:pRg st="10" end="10"/>
                                            </p:txEl>
                                          </p:spTgt>
                                        </p:tgtEl>
                                        <p:attrNameLst>
                                          <p:attrName>ppt_x</p:attrName>
                                        </p:attrNameLst>
                                      </p:cBhvr>
                                      <p:tavLst>
                                        <p:tav tm="0">
                                          <p:val>
                                            <p:strVal val="#ppt_x"/>
                                          </p:val>
                                        </p:tav>
                                        <p:tav tm="100000">
                                          <p:val>
                                            <p:strVal val="#ppt_x"/>
                                          </p:val>
                                        </p:tav>
                                      </p:tavLst>
                                    </p:anim>
                                    <p:anim calcmode="lin" valueType="num">
                                      <p:cBhvr additive="base">
                                        <p:cTn id="72" dur="500" fill="hold"/>
                                        <p:tgtEl>
                                          <p:spTgt spid="3">
                                            <p:txEl>
                                              <p:pRg st="10" end="10"/>
                                            </p:txEl>
                                          </p:spTgt>
                                        </p:tgtEl>
                                        <p:attrNameLst>
                                          <p:attrName>ppt_y</p:attrName>
                                        </p:attrNameLst>
                                      </p:cBhvr>
                                      <p:tavLst>
                                        <p:tav tm="0">
                                          <p:val>
                                            <p:strVal val="1+#ppt_h/2"/>
                                          </p:val>
                                        </p:tav>
                                        <p:tav tm="100000">
                                          <p:val>
                                            <p:strVal val="#ppt_y"/>
                                          </p:val>
                                        </p:tav>
                                      </p:tavLst>
                                    </p:anim>
                                  </p:childTnLst>
                                </p:cTn>
                              </p:par>
                            </p:childTnLst>
                          </p:cTn>
                        </p:par>
                      </p:childTnLst>
                    </p:cTn>
                  </p:par>
                  <p:par>
                    <p:cTn id="73" fill="hold">
                      <p:stCondLst>
                        <p:cond delay="indefinite"/>
                      </p:stCondLst>
                      <p:childTnLst>
                        <p:par>
                          <p:cTn id="74" fill="hold">
                            <p:stCondLst>
                              <p:cond delay="0"/>
                            </p:stCondLst>
                            <p:childTnLst>
                              <p:par>
                                <p:cTn id="75" presetID="2" presetClass="entr" presetSubtype="4" fill="hold" grpId="0" nodeType="clickEffect">
                                  <p:stCondLst>
                                    <p:cond delay="0"/>
                                  </p:stCondLst>
                                  <p:childTnLst>
                                    <p:set>
                                      <p:cBhvr>
                                        <p:cTn id="76" dur="1" fill="hold">
                                          <p:stCondLst>
                                            <p:cond delay="0"/>
                                          </p:stCondLst>
                                        </p:cTn>
                                        <p:tgtEl>
                                          <p:spTgt spid="3">
                                            <p:txEl>
                                              <p:pRg st="11" end="11"/>
                                            </p:txEl>
                                          </p:spTgt>
                                        </p:tgtEl>
                                        <p:attrNameLst>
                                          <p:attrName>style.visibility</p:attrName>
                                        </p:attrNameLst>
                                      </p:cBhvr>
                                      <p:to>
                                        <p:strVal val="visible"/>
                                      </p:to>
                                    </p:set>
                                    <p:anim calcmode="lin" valueType="num">
                                      <p:cBhvr additive="base">
                                        <p:cTn id="77" dur="500" fill="hold"/>
                                        <p:tgtEl>
                                          <p:spTgt spid="3">
                                            <p:txEl>
                                              <p:pRg st="11" end="11"/>
                                            </p:txEl>
                                          </p:spTgt>
                                        </p:tgtEl>
                                        <p:attrNameLst>
                                          <p:attrName>ppt_x</p:attrName>
                                        </p:attrNameLst>
                                      </p:cBhvr>
                                      <p:tavLst>
                                        <p:tav tm="0">
                                          <p:val>
                                            <p:strVal val="#ppt_x"/>
                                          </p:val>
                                        </p:tav>
                                        <p:tav tm="100000">
                                          <p:val>
                                            <p:strVal val="#ppt_x"/>
                                          </p:val>
                                        </p:tav>
                                      </p:tavLst>
                                    </p:anim>
                                    <p:anim calcmode="lin" valueType="num">
                                      <p:cBhvr additive="base">
                                        <p:cTn id="78" dur="500" fill="hold"/>
                                        <p:tgtEl>
                                          <p:spTgt spid="3">
                                            <p:txEl>
                                              <p:pRg st="11" end="11"/>
                                            </p:txEl>
                                          </p:spTgt>
                                        </p:tgtEl>
                                        <p:attrNameLst>
                                          <p:attrName>ppt_y</p:attrName>
                                        </p:attrNameLst>
                                      </p:cBhvr>
                                      <p:tavLst>
                                        <p:tav tm="0">
                                          <p:val>
                                            <p:strVal val="1+#ppt_h/2"/>
                                          </p:val>
                                        </p:tav>
                                        <p:tav tm="100000">
                                          <p:val>
                                            <p:strVal val="#ppt_y"/>
                                          </p:val>
                                        </p:tav>
                                      </p:tavLst>
                                    </p:anim>
                                  </p:childTnLst>
                                </p:cTn>
                              </p:par>
                            </p:childTnLst>
                          </p:cTn>
                        </p:par>
                      </p:childTnLst>
                    </p:cTn>
                  </p:par>
                  <p:par>
                    <p:cTn id="79" fill="hold">
                      <p:stCondLst>
                        <p:cond delay="indefinite"/>
                      </p:stCondLst>
                      <p:childTnLst>
                        <p:par>
                          <p:cTn id="80" fill="hold">
                            <p:stCondLst>
                              <p:cond delay="0"/>
                            </p:stCondLst>
                            <p:childTnLst>
                              <p:par>
                                <p:cTn id="81" presetID="2" presetClass="entr" presetSubtype="4" fill="hold" grpId="0" nodeType="clickEffect">
                                  <p:stCondLst>
                                    <p:cond delay="0"/>
                                  </p:stCondLst>
                                  <p:childTnLst>
                                    <p:set>
                                      <p:cBhvr>
                                        <p:cTn id="82" dur="1" fill="hold">
                                          <p:stCondLst>
                                            <p:cond delay="0"/>
                                          </p:stCondLst>
                                        </p:cTn>
                                        <p:tgtEl>
                                          <p:spTgt spid="3">
                                            <p:txEl>
                                              <p:pRg st="12" end="12"/>
                                            </p:txEl>
                                          </p:spTgt>
                                        </p:tgtEl>
                                        <p:attrNameLst>
                                          <p:attrName>style.visibility</p:attrName>
                                        </p:attrNameLst>
                                      </p:cBhvr>
                                      <p:to>
                                        <p:strVal val="visible"/>
                                      </p:to>
                                    </p:set>
                                    <p:anim calcmode="lin" valueType="num">
                                      <p:cBhvr additive="base">
                                        <p:cTn id="83" dur="500" fill="hold"/>
                                        <p:tgtEl>
                                          <p:spTgt spid="3">
                                            <p:txEl>
                                              <p:pRg st="12" end="12"/>
                                            </p:txEl>
                                          </p:spTgt>
                                        </p:tgtEl>
                                        <p:attrNameLst>
                                          <p:attrName>ppt_x</p:attrName>
                                        </p:attrNameLst>
                                      </p:cBhvr>
                                      <p:tavLst>
                                        <p:tav tm="0">
                                          <p:val>
                                            <p:strVal val="#ppt_x"/>
                                          </p:val>
                                        </p:tav>
                                        <p:tav tm="100000">
                                          <p:val>
                                            <p:strVal val="#ppt_x"/>
                                          </p:val>
                                        </p:tav>
                                      </p:tavLst>
                                    </p:anim>
                                    <p:anim calcmode="lin" valueType="num">
                                      <p:cBhvr additive="base">
                                        <p:cTn id="84" dur="500" fill="hold"/>
                                        <p:tgtEl>
                                          <p:spTgt spid="3">
                                            <p:txEl>
                                              <p:pRg st="12" end="12"/>
                                            </p:txEl>
                                          </p:spTgt>
                                        </p:tgtEl>
                                        <p:attrNameLst>
                                          <p:attrName>ppt_y</p:attrName>
                                        </p:attrNameLst>
                                      </p:cBhvr>
                                      <p:tavLst>
                                        <p:tav tm="0">
                                          <p:val>
                                            <p:strVal val="1+#ppt_h/2"/>
                                          </p:val>
                                        </p:tav>
                                        <p:tav tm="100000">
                                          <p:val>
                                            <p:strVal val="#ppt_y"/>
                                          </p:val>
                                        </p:tav>
                                      </p:tavLst>
                                    </p:anim>
                                  </p:childTnLst>
                                </p:cTn>
                              </p:par>
                            </p:childTnLst>
                          </p:cTn>
                        </p:par>
                      </p:childTnLst>
                    </p:cTn>
                  </p:par>
                  <p:par>
                    <p:cTn id="85" fill="hold">
                      <p:stCondLst>
                        <p:cond delay="indefinite"/>
                      </p:stCondLst>
                      <p:childTnLst>
                        <p:par>
                          <p:cTn id="86" fill="hold">
                            <p:stCondLst>
                              <p:cond delay="0"/>
                            </p:stCondLst>
                            <p:childTnLst>
                              <p:par>
                                <p:cTn id="87" presetID="2" presetClass="entr" presetSubtype="4" fill="hold" grpId="0" nodeType="clickEffect">
                                  <p:stCondLst>
                                    <p:cond delay="0"/>
                                  </p:stCondLst>
                                  <p:childTnLst>
                                    <p:set>
                                      <p:cBhvr>
                                        <p:cTn id="88" dur="1" fill="hold">
                                          <p:stCondLst>
                                            <p:cond delay="0"/>
                                          </p:stCondLst>
                                        </p:cTn>
                                        <p:tgtEl>
                                          <p:spTgt spid="3">
                                            <p:txEl>
                                              <p:pRg st="13" end="13"/>
                                            </p:txEl>
                                          </p:spTgt>
                                        </p:tgtEl>
                                        <p:attrNameLst>
                                          <p:attrName>style.visibility</p:attrName>
                                        </p:attrNameLst>
                                      </p:cBhvr>
                                      <p:to>
                                        <p:strVal val="visible"/>
                                      </p:to>
                                    </p:set>
                                    <p:anim calcmode="lin" valueType="num">
                                      <p:cBhvr additive="base">
                                        <p:cTn id="89" dur="500" fill="hold"/>
                                        <p:tgtEl>
                                          <p:spTgt spid="3">
                                            <p:txEl>
                                              <p:pRg st="13" end="13"/>
                                            </p:txEl>
                                          </p:spTgt>
                                        </p:tgtEl>
                                        <p:attrNameLst>
                                          <p:attrName>ppt_x</p:attrName>
                                        </p:attrNameLst>
                                      </p:cBhvr>
                                      <p:tavLst>
                                        <p:tav tm="0">
                                          <p:val>
                                            <p:strVal val="#ppt_x"/>
                                          </p:val>
                                        </p:tav>
                                        <p:tav tm="100000">
                                          <p:val>
                                            <p:strVal val="#ppt_x"/>
                                          </p:val>
                                        </p:tav>
                                      </p:tavLst>
                                    </p:anim>
                                    <p:anim calcmode="lin" valueType="num">
                                      <p:cBhvr additive="base">
                                        <p:cTn id="90" dur="500" fill="hold"/>
                                        <p:tgtEl>
                                          <p:spTgt spid="3">
                                            <p:txEl>
                                              <p:pRg st="13" end="13"/>
                                            </p:txEl>
                                          </p:spTgt>
                                        </p:tgtEl>
                                        <p:attrNameLst>
                                          <p:attrName>ppt_y</p:attrName>
                                        </p:attrNameLst>
                                      </p:cBhvr>
                                      <p:tavLst>
                                        <p:tav tm="0">
                                          <p:val>
                                            <p:strVal val="1+#ppt_h/2"/>
                                          </p:val>
                                        </p:tav>
                                        <p:tav tm="100000">
                                          <p:val>
                                            <p:strVal val="#ppt_y"/>
                                          </p:val>
                                        </p:tav>
                                      </p:tavLst>
                                    </p:anim>
                                  </p:childTnLst>
                                </p:cTn>
                              </p:par>
                            </p:childTnLst>
                          </p:cTn>
                        </p:par>
                      </p:childTnLst>
                    </p:cTn>
                  </p:par>
                  <p:par>
                    <p:cTn id="91" fill="hold">
                      <p:stCondLst>
                        <p:cond delay="indefinite"/>
                      </p:stCondLst>
                      <p:childTnLst>
                        <p:par>
                          <p:cTn id="92" fill="hold">
                            <p:stCondLst>
                              <p:cond delay="0"/>
                            </p:stCondLst>
                            <p:childTnLst>
                              <p:par>
                                <p:cTn id="93" presetID="2" presetClass="entr" presetSubtype="4" fill="hold" grpId="0" nodeType="clickEffect">
                                  <p:stCondLst>
                                    <p:cond delay="0"/>
                                  </p:stCondLst>
                                  <p:childTnLst>
                                    <p:set>
                                      <p:cBhvr>
                                        <p:cTn id="94" dur="1" fill="hold">
                                          <p:stCondLst>
                                            <p:cond delay="0"/>
                                          </p:stCondLst>
                                        </p:cTn>
                                        <p:tgtEl>
                                          <p:spTgt spid="3">
                                            <p:txEl>
                                              <p:pRg st="14" end="14"/>
                                            </p:txEl>
                                          </p:spTgt>
                                        </p:tgtEl>
                                        <p:attrNameLst>
                                          <p:attrName>style.visibility</p:attrName>
                                        </p:attrNameLst>
                                      </p:cBhvr>
                                      <p:to>
                                        <p:strVal val="visible"/>
                                      </p:to>
                                    </p:set>
                                    <p:anim calcmode="lin" valueType="num">
                                      <p:cBhvr additive="base">
                                        <p:cTn id="95" dur="500" fill="hold"/>
                                        <p:tgtEl>
                                          <p:spTgt spid="3">
                                            <p:txEl>
                                              <p:pRg st="14" end="14"/>
                                            </p:txEl>
                                          </p:spTgt>
                                        </p:tgtEl>
                                        <p:attrNameLst>
                                          <p:attrName>ppt_x</p:attrName>
                                        </p:attrNameLst>
                                      </p:cBhvr>
                                      <p:tavLst>
                                        <p:tav tm="0">
                                          <p:val>
                                            <p:strVal val="#ppt_x"/>
                                          </p:val>
                                        </p:tav>
                                        <p:tav tm="100000">
                                          <p:val>
                                            <p:strVal val="#ppt_x"/>
                                          </p:val>
                                        </p:tav>
                                      </p:tavLst>
                                    </p:anim>
                                    <p:anim calcmode="lin" valueType="num">
                                      <p:cBhvr additive="base">
                                        <p:cTn id="96" dur="500" fill="hold"/>
                                        <p:tgtEl>
                                          <p:spTgt spid="3">
                                            <p:txEl>
                                              <p:pRg st="14" end="1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36993A5-53D2-4969-E40E-DBB53148F077}"/>
              </a:ext>
            </a:extLst>
          </p:cNvPr>
          <p:cNvSpPr>
            <a:spLocks noGrp="1"/>
          </p:cNvSpPr>
          <p:nvPr>
            <p:ph idx="1"/>
          </p:nvPr>
        </p:nvSpPr>
        <p:spPr>
          <a:xfrm>
            <a:off x="457200" y="685800"/>
            <a:ext cx="8229600" cy="5440365"/>
          </a:xfrm>
        </p:spPr>
        <p:txBody>
          <a:bodyPr>
            <a:normAutofit/>
          </a:bodyPr>
          <a:lstStyle/>
          <a:p>
            <a:pPr algn="just">
              <a:buFont typeface="Wingdings" panose="05000000000000000000" pitchFamily="2" charset="2"/>
              <a:buChar char="§"/>
            </a:pPr>
            <a:r>
              <a:rPr lang="en-US" b="1" i="0" dirty="0">
                <a:solidFill>
                  <a:srgbClr val="333333"/>
                </a:solidFill>
                <a:effectLst/>
                <a:latin typeface="inter-regular"/>
              </a:rPr>
              <a:t>A switch statement  inside another switch statement. </a:t>
            </a:r>
          </a:p>
          <a:p>
            <a:pPr algn="just">
              <a:buFont typeface="Wingdings" panose="05000000000000000000" pitchFamily="2" charset="2"/>
              <a:buChar char="§"/>
            </a:pPr>
            <a:r>
              <a:rPr lang="en-US" b="0" i="0" dirty="0">
                <a:solidFill>
                  <a:srgbClr val="333333"/>
                </a:solidFill>
                <a:effectLst/>
                <a:latin typeface="inter-regular"/>
              </a:rPr>
              <a:t>Such type of statements is called nested switch case statements. </a:t>
            </a:r>
            <a:endParaRPr lang="en-IN" b="0" i="0" dirty="0">
              <a:solidFill>
                <a:srgbClr val="000000"/>
              </a:solidFill>
              <a:effectLst/>
              <a:latin typeface="inter-regular"/>
            </a:endParaRPr>
          </a:p>
        </p:txBody>
      </p:sp>
      <p:sp>
        <p:nvSpPr>
          <p:cNvPr id="4" name="TextBox 3">
            <a:extLst>
              <a:ext uri="{FF2B5EF4-FFF2-40B4-BE49-F238E27FC236}">
                <a16:creationId xmlns:a16="http://schemas.microsoft.com/office/drawing/2014/main" id="{8BD90DF8-D29C-C5B9-AFA6-FEDF635B7DAB}"/>
              </a:ext>
            </a:extLst>
          </p:cNvPr>
          <p:cNvSpPr txBox="1"/>
          <p:nvPr/>
        </p:nvSpPr>
        <p:spPr>
          <a:xfrm>
            <a:off x="0" y="1"/>
            <a:ext cx="9144000" cy="584775"/>
          </a:xfrm>
          <a:prstGeom prst="rect">
            <a:avLst/>
          </a:prstGeom>
          <a:noFill/>
        </p:spPr>
        <p:txBody>
          <a:bodyPr wrap="square">
            <a:spAutoFit/>
          </a:bodyPr>
          <a:lstStyle/>
          <a:p>
            <a:pPr marL="0" indent="0" algn="just">
              <a:buNone/>
            </a:pPr>
            <a:r>
              <a:rPr lang="en-IN" sz="3200" b="0" i="0" dirty="0">
                <a:solidFill>
                  <a:srgbClr val="610B4B"/>
                </a:solidFill>
                <a:effectLst/>
                <a:latin typeface="erdana"/>
              </a:rPr>
              <a:t>Nested switch case statement</a:t>
            </a:r>
          </a:p>
        </p:txBody>
      </p:sp>
      <p:sp>
        <p:nvSpPr>
          <p:cNvPr id="6" name="TextBox 5">
            <a:extLst>
              <a:ext uri="{FF2B5EF4-FFF2-40B4-BE49-F238E27FC236}">
                <a16:creationId xmlns:a16="http://schemas.microsoft.com/office/drawing/2014/main" id="{0433E0F7-C8CA-AAC8-3DEE-B50FB83C64C4}"/>
              </a:ext>
            </a:extLst>
          </p:cNvPr>
          <p:cNvSpPr txBox="1"/>
          <p:nvPr/>
        </p:nvSpPr>
        <p:spPr>
          <a:xfrm>
            <a:off x="457200" y="2089844"/>
            <a:ext cx="6287812" cy="4247317"/>
          </a:xfrm>
          <a:prstGeom prst="rect">
            <a:avLst/>
          </a:prstGeom>
          <a:noFill/>
        </p:spPr>
        <p:txBody>
          <a:bodyPr wrap="square">
            <a:spAutoFit/>
          </a:bodyPr>
          <a:lstStyle/>
          <a:p>
            <a:r>
              <a:rPr lang="en-US" dirty="0"/>
              <a:t>Syntax:</a:t>
            </a:r>
          </a:p>
          <a:p>
            <a:pPr lvl="1"/>
            <a:r>
              <a:rPr lang="en-US" b="1" dirty="0"/>
              <a:t>switch(expression1) {</a:t>
            </a:r>
          </a:p>
          <a:p>
            <a:pPr lvl="1"/>
            <a:r>
              <a:rPr lang="en-US" dirty="0"/>
              <a:t>   </a:t>
            </a:r>
            <a:r>
              <a:rPr lang="en-US" b="1" dirty="0"/>
              <a:t>case value1: </a:t>
            </a:r>
          </a:p>
          <a:p>
            <a:pPr lvl="1"/>
            <a:r>
              <a:rPr lang="en-US" dirty="0"/>
              <a:t>         statements;</a:t>
            </a:r>
          </a:p>
          <a:p>
            <a:pPr lvl="1"/>
            <a:r>
              <a:rPr lang="en-US" b="1" dirty="0">
                <a:solidFill>
                  <a:srgbClr val="002060"/>
                </a:solidFill>
              </a:rPr>
              <a:t>	 switch(expression2)</a:t>
            </a:r>
          </a:p>
          <a:p>
            <a:pPr lvl="1"/>
            <a:r>
              <a:rPr lang="en-US" b="1" dirty="0">
                <a:solidFill>
                  <a:srgbClr val="002060"/>
                </a:solidFill>
              </a:rPr>
              <a:t>         {</a:t>
            </a:r>
          </a:p>
          <a:p>
            <a:pPr lvl="1"/>
            <a:r>
              <a:rPr lang="en-US" dirty="0">
                <a:solidFill>
                  <a:srgbClr val="002060"/>
                </a:solidFill>
              </a:rPr>
              <a:t>            </a:t>
            </a:r>
            <a:r>
              <a:rPr lang="en-US" b="1" dirty="0">
                <a:solidFill>
                  <a:srgbClr val="002060"/>
                </a:solidFill>
              </a:rPr>
              <a:t>case value:</a:t>
            </a:r>
          </a:p>
          <a:p>
            <a:pPr lvl="1"/>
            <a:r>
              <a:rPr lang="en-US" dirty="0">
                <a:solidFill>
                  <a:srgbClr val="002060"/>
                </a:solidFill>
              </a:rPr>
              <a:t>            inner switch statements;</a:t>
            </a:r>
          </a:p>
          <a:p>
            <a:pPr lvl="1"/>
            <a:r>
              <a:rPr lang="en-US" dirty="0">
                <a:solidFill>
                  <a:srgbClr val="002060"/>
                </a:solidFill>
              </a:rPr>
              <a:t>            break;</a:t>
            </a:r>
          </a:p>
          <a:p>
            <a:pPr lvl="1"/>
            <a:r>
              <a:rPr lang="en-US" dirty="0">
                <a:solidFill>
                  <a:srgbClr val="002060"/>
                </a:solidFill>
              </a:rPr>
              <a:t>            .</a:t>
            </a:r>
          </a:p>
          <a:p>
            <a:pPr lvl="1"/>
            <a:r>
              <a:rPr lang="en-US" dirty="0">
                <a:solidFill>
                  <a:srgbClr val="002060"/>
                </a:solidFill>
              </a:rPr>
              <a:t>            .</a:t>
            </a:r>
          </a:p>
          <a:p>
            <a:pPr lvl="1"/>
            <a:r>
              <a:rPr lang="en-US" b="1" dirty="0">
                <a:solidFill>
                  <a:srgbClr val="002060"/>
                </a:solidFill>
              </a:rPr>
              <a:t>         }</a:t>
            </a:r>
          </a:p>
          <a:p>
            <a:pPr lvl="1"/>
            <a:r>
              <a:rPr lang="en-US" dirty="0"/>
              <a:t>        break;</a:t>
            </a:r>
          </a:p>
          <a:p>
            <a:pPr lvl="1"/>
            <a:r>
              <a:rPr lang="en-US" dirty="0"/>
              <a:t>   case value2: /* case code */</a:t>
            </a:r>
          </a:p>
          <a:p>
            <a:pPr lvl="1"/>
            <a:r>
              <a:rPr lang="en-US" dirty="0"/>
              <a:t>}</a:t>
            </a:r>
            <a:endParaRPr lang="en-IN" dirty="0"/>
          </a:p>
        </p:txBody>
      </p:sp>
    </p:spTree>
    <p:extLst>
      <p:ext uri="{BB962C8B-B14F-4D97-AF65-F5344CB8AC3E}">
        <p14:creationId xmlns:p14="http://schemas.microsoft.com/office/powerpoint/2010/main" val="521016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28600" y="304800"/>
            <a:ext cx="8352245" cy="611706"/>
          </a:xfrm>
          <a:prstGeom prst="rect">
            <a:avLst/>
          </a:prstGeom>
          <a:noFill/>
        </p:spPr>
        <p:txBody>
          <a:bodyPr wrap="square" rtlCol="0">
            <a:spAutoFit/>
          </a:bodyPr>
          <a:lstStyle/>
          <a:p>
            <a:r>
              <a:rPr lang="en-US" sz="3375" b="1" dirty="0">
                <a:latin typeface="Nunito Sans" panose="00000500000000000000" pitchFamily="2" charset="0"/>
              </a:rPr>
              <a:t>Types  </a:t>
            </a:r>
          </a:p>
        </p:txBody>
      </p:sp>
      <p:sp>
        <p:nvSpPr>
          <p:cNvPr id="10" name="Rectangle 9">
            <a:extLst>
              <a:ext uri="{FF2B5EF4-FFF2-40B4-BE49-F238E27FC236}">
                <a16:creationId xmlns:a16="http://schemas.microsoft.com/office/drawing/2014/main" id="{3E767CAB-1FA5-494A-96EC-9E612067A695}"/>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TextBox 4"/>
          <p:cNvSpPr txBox="1"/>
          <p:nvPr/>
        </p:nvSpPr>
        <p:spPr>
          <a:xfrm>
            <a:off x="1371600" y="1752600"/>
            <a:ext cx="6057900" cy="4130939"/>
          </a:xfrm>
          <a:prstGeom prst="rect">
            <a:avLst/>
          </a:prstGeom>
          <a:noFill/>
        </p:spPr>
        <p:txBody>
          <a:bodyPr wrap="square" rtlCol="0">
            <a:spAutoFit/>
          </a:bodyPr>
          <a:lstStyle/>
          <a:p>
            <a:pPr marL="557213" indent="-557213">
              <a:lnSpc>
                <a:spcPct val="200000"/>
              </a:lnSpc>
              <a:buFont typeface="+mj-lt"/>
              <a:buAutoNum type="arabicPeriod"/>
            </a:pPr>
            <a:r>
              <a:rPr lang="en-US" sz="2700" dirty="0"/>
              <a:t>If (simple if)</a:t>
            </a:r>
          </a:p>
          <a:p>
            <a:pPr marL="557213" indent="-557213">
              <a:lnSpc>
                <a:spcPct val="200000"/>
              </a:lnSpc>
              <a:buFont typeface="+mj-lt"/>
              <a:buAutoNum type="arabicPeriod"/>
            </a:pPr>
            <a:r>
              <a:rPr lang="en-US" sz="2700" dirty="0"/>
              <a:t>if – else</a:t>
            </a:r>
          </a:p>
          <a:p>
            <a:pPr marL="557213" indent="-557213">
              <a:lnSpc>
                <a:spcPct val="200000"/>
              </a:lnSpc>
              <a:buFont typeface="+mj-lt"/>
              <a:buAutoNum type="arabicPeriod"/>
            </a:pPr>
            <a:r>
              <a:rPr lang="en-US" sz="2700" dirty="0"/>
              <a:t>Cascaded(if  else - if) </a:t>
            </a:r>
          </a:p>
          <a:p>
            <a:pPr marL="557213" indent="-557213">
              <a:lnSpc>
                <a:spcPct val="200000"/>
              </a:lnSpc>
              <a:buFont typeface="+mj-lt"/>
              <a:buAutoNum type="arabicPeriod"/>
            </a:pPr>
            <a:r>
              <a:rPr lang="en-US" sz="2700" dirty="0"/>
              <a:t>Nested if</a:t>
            </a:r>
          </a:p>
          <a:p>
            <a:pPr marL="557213" indent="-557213">
              <a:lnSpc>
                <a:spcPct val="200000"/>
              </a:lnSpc>
              <a:buFont typeface="+mj-lt"/>
              <a:buAutoNum type="arabicPeriod"/>
            </a:pPr>
            <a:r>
              <a:rPr lang="en-US" sz="2700" dirty="0"/>
              <a:t>Switch case</a:t>
            </a:r>
          </a:p>
        </p:txBody>
      </p:sp>
    </p:spTree>
    <p:extLst>
      <p:ext uri="{BB962C8B-B14F-4D97-AF65-F5344CB8AC3E}">
        <p14:creationId xmlns:p14="http://schemas.microsoft.com/office/powerpoint/2010/main" val="2312932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ppt_x</p:attrName>
                                        </p:attrNameLst>
                                      </p:cBhvr>
                                      <p:tavLst>
                                        <p:tav tm="0">
                                          <p:val>
                                            <p:strVal val="#ppt_x-.2"/>
                                          </p:val>
                                        </p:tav>
                                        <p:tav tm="100000">
                                          <p:val>
                                            <p:strVal val="#ppt_x"/>
                                          </p:val>
                                        </p:tav>
                                      </p:tavLst>
                                    </p:anim>
                                    <p:anim calcmode="lin" valueType="num">
                                      <p:cBhvr>
                                        <p:cTn id="8" dur="1000" fill="hold"/>
                                        <p:tgtEl>
                                          <p:spTgt spid="5"/>
                                        </p:tgtEl>
                                        <p:attrNameLst>
                                          <p:attrName>ppt_y</p:attrName>
                                        </p:attrNameLst>
                                      </p:cBhvr>
                                      <p:tavLst>
                                        <p:tav tm="0">
                                          <p:val>
                                            <p:strVal val="#ppt_y"/>
                                          </p:val>
                                        </p:tav>
                                        <p:tav tm="100000">
                                          <p:val>
                                            <p:strVal val="#ppt_y"/>
                                          </p:val>
                                        </p:tav>
                                      </p:tavLst>
                                    </p:anim>
                                    <p:animEffect transition="in" filter="wipe(right)" prLst="gradientSize: 0.1">
                                      <p:cBhvr>
                                        <p:cTn id="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36993A5-53D2-4969-E40E-DBB53148F077}"/>
              </a:ext>
            </a:extLst>
          </p:cNvPr>
          <p:cNvSpPr>
            <a:spLocks noGrp="1"/>
          </p:cNvSpPr>
          <p:nvPr>
            <p:ph idx="1"/>
          </p:nvPr>
        </p:nvSpPr>
        <p:spPr>
          <a:xfrm>
            <a:off x="457200" y="685800"/>
            <a:ext cx="8229600" cy="5440365"/>
          </a:xfrm>
        </p:spPr>
        <p:txBody>
          <a:bodyPr>
            <a:normAutofit lnSpcReduction="10000"/>
          </a:bodyPr>
          <a:lstStyle/>
          <a:p>
            <a:pPr marL="0" indent="0" algn="l" fontAlgn="base">
              <a:buNone/>
            </a:pPr>
            <a:r>
              <a:rPr lang="en-US" sz="1800" b="1" i="0" dirty="0">
                <a:effectLst/>
                <a:latin typeface="Arial" panose="020B0604020202020204" pitchFamily="34" charset="0"/>
              </a:rPr>
              <a:t>You are searching for a department in a university and you’re asked to </a:t>
            </a:r>
          </a:p>
          <a:p>
            <a:pPr marL="0" indent="0" algn="l" fontAlgn="base">
              <a:buNone/>
            </a:pPr>
            <a:r>
              <a:rPr lang="en-US" sz="1800" b="1" i="0" dirty="0">
                <a:effectLst/>
                <a:latin typeface="Arial" panose="020B0604020202020204" pitchFamily="34" charset="0"/>
              </a:rPr>
              <a:t>Selecting  a school from a choice of THREE schools namely:</a:t>
            </a:r>
          </a:p>
          <a:p>
            <a:pPr marL="342900" indent="-342900" algn="l" fontAlgn="base">
              <a:buFont typeface="+mj-lt"/>
              <a:buAutoNum type="arabicPeriod"/>
            </a:pPr>
            <a:r>
              <a:rPr lang="en-US" sz="1800" b="1" i="0" dirty="0">
                <a:effectLst/>
                <a:latin typeface="Arial" panose="020B0604020202020204" pitchFamily="34" charset="0"/>
              </a:rPr>
              <a:t>School of Engineering</a:t>
            </a:r>
          </a:p>
          <a:p>
            <a:pPr marL="342900" indent="-342900" fontAlgn="base">
              <a:buFont typeface="+mj-lt"/>
              <a:buAutoNum type="arabicPeriod"/>
            </a:pPr>
            <a:r>
              <a:rPr lang="en-US" sz="1800" b="1" i="0" dirty="0">
                <a:effectLst/>
                <a:latin typeface="Arial" panose="020B0604020202020204" pitchFamily="34" charset="0"/>
              </a:rPr>
              <a:t>School of Business</a:t>
            </a:r>
          </a:p>
          <a:p>
            <a:pPr marL="342900" indent="-342900" fontAlgn="base">
              <a:buFont typeface="+mj-lt"/>
              <a:buAutoNum type="arabicPeriod"/>
            </a:pPr>
            <a:r>
              <a:rPr lang="en-US" sz="1800" b="1" i="0" dirty="0">
                <a:effectLst/>
                <a:latin typeface="Arial" panose="020B0604020202020204" pitchFamily="34" charset="0"/>
              </a:rPr>
              <a:t>School of pharmacy</a:t>
            </a:r>
          </a:p>
          <a:p>
            <a:pPr marL="0" indent="0" algn="l" fontAlgn="base">
              <a:buNone/>
            </a:pPr>
            <a:r>
              <a:rPr lang="en-US" sz="1800" b="1" i="0" dirty="0">
                <a:effectLst/>
                <a:latin typeface="Arial" panose="020B0604020202020204" pitchFamily="34" charset="0"/>
              </a:rPr>
              <a:t>1. School of Engineering</a:t>
            </a:r>
          </a:p>
          <a:p>
            <a:pPr marL="300038" lvl="1" indent="0" fontAlgn="base">
              <a:buNone/>
            </a:pPr>
            <a:r>
              <a:rPr lang="en-US" sz="1500" b="1" i="0" dirty="0">
                <a:effectLst/>
                <a:latin typeface="Arial" panose="020B0604020202020204" pitchFamily="34" charset="0"/>
              </a:rPr>
              <a:t>Department of Mechanical Engineering</a:t>
            </a:r>
          </a:p>
          <a:p>
            <a:pPr marL="300038" lvl="1" indent="0" fontAlgn="base">
              <a:buNone/>
            </a:pPr>
            <a:r>
              <a:rPr lang="en-US" sz="1500" b="1" i="0" dirty="0">
                <a:effectLst/>
                <a:latin typeface="Arial" panose="020B0604020202020204" pitchFamily="34" charset="0"/>
              </a:rPr>
              <a:t>Department of Civil Engineering</a:t>
            </a:r>
          </a:p>
          <a:p>
            <a:pPr marL="300038" lvl="1" indent="0" fontAlgn="base">
              <a:buNone/>
            </a:pPr>
            <a:r>
              <a:rPr lang="en-US" sz="1500" b="1" i="0" dirty="0">
                <a:effectLst/>
                <a:latin typeface="Arial" panose="020B0604020202020204" pitchFamily="34" charset="0"/>
              </a:rPr>
              <a:t>Department of Computer Science Engineering</a:t>
            </a:r>
          </a:p>
          <a:p>
            <a:pPr marL="300038" lvl="1" indent="0" fontAlgn="base">
              <a:buNone/>
            </a:pPr>
            <a:endParaRPr lang="en-US" sz="1500" b="1" dirty="0">
              <a:latin typeface="Arial" panose="020B0604020202020204" pitchFamily="34" charset="0"/>
            </a:endParaRPr>
          </a:p>
          <a:p>
            <a:pPr marL="342900" indent="-342900" fontAlgn="base">
              <a:buFont typeface="+mj-lt"/>
              <a:buAutoNum type="arabicPeriod"/>
            </a:pPr>
            <a:r>
              <a:rPr lang="en-US" sz="1600" b="1" i="0" dirty="0">
                <a:effectLst/>
                <a:latin typeface="Arial" panose="020B0604020202020204" pitchFamily="34" charset="0"/>
              </a:rPr>
              <a:t>School of Business</a:t>
            </a:r>
          </a:p>
          <a:p>
            <a:pPr marL="0" indent="0" fontAlgn="base">
              <a:buNone/>
            </a:pPr>
            <a:r>
              <a:rPr lang="en-US" sz="1600" b="1" i="0" dirty="0">
                <a:effectLst/>
                <a:latin typeface="Arial" panose="020B0604020202020204" pitchFamily="34" charset="0"/>
              </a:rPr>
              <a:t>	Department of Commerce</a:t>
            </a:r>
          </a:p>
          <a:p>
            <a:pPr marL="0" indent="0" fontAlgn="base">
              <a:buNone/>
            </a:pPr>
            <a:r>
              <a:rPr lang="en-US" sz="1600" b="1" i="0" dirty="0">
                <a:effectLst/>
                <a:latin typeface="Arial" panose="020B0604020202020204" pitchFamily="34" charset="0"/>
              </a:rPr>
              <a:t>	Department of purchasing</a:t>
            </a:r>
          </a:p>
          <a:p>
            <a:pPr marL="300038" lvl="1" indent="0" fontAlgn="base">
              <a:buNone/>
            </a:pPr>
            <a:endParaRPr lang="en-US" sz="1500" b="1" i="0" dirty="0">
              <a:effectLst/>
              <a:latin typeface="Arial" panose="020B0604020202020204" pitchFamily="34" charset="0"/>
            </a:endParaRPr>
          </a:p>
          <a:p>
            <a:pPr marL="300038" lvl="1" indent="0" fontAlgn="base">
              <a:buNone/>
            </a:pPr>
            <a:r>
              <a:rPr lang="en-US" sz="1500" b="1" i="0" dirty="0">
                <a:effectLst/>
                <a:latin typeface="Arial" panose="020B0604020202020204" pitchFamily="34" charset="0"/>
              </a:rPr>
              <a:t>various departments would then be listed within inner switch statements beneath their respective schools</a:t>
            </a:r>
          </a:p>
          <a:p>
            <a:pPr marL="300038" lvl="1" indent="0" fontAlgn="base">
              <a:buNone/>
            </a:pPr>
            <a:endParaRPr lang="en-US" sz="1500" b="1" dirty="0">
              <a:latin typeface="Arial" panose="020B0604020202020204" pitchFamily="34" charset="0"/>
            </a:endParaRPr>
          </a:p>
          <a:p>
            <a:pPr marL="300038" lvl="1" indent="0" fontAlgn="base">
              <a:buNone/>
            </a:pPr>
            <a:r>
              <a:rPr lang="en-US" sz="1500" b="1" i="0" dirty="0">
                <a:solidFill>
                  <a:srgbClr val="C00000"/>
                </a:solidFill>
                <a:effectLst/>
                <a:latin typeface="Arial" panose="020B0604020202020204" pitchFamily="34" charset="0"/>
              </a:rPr>
              <a:t>Write a c program to display dept names for given school using nested switch statement</a:t>
            </a:r>
          </a:p>
          <a:p>
            <a:pPr marL="300038" lvl="1" indent="0" fontAlgn="base">
              <a:buNone/>
            </a:pPr>
            <a:endParaRPr lang="en-IN" sz="1500" b="1" i="0" dirty="0">
              <a:effectLst/>
              <a:latin typeface="Arial" panose="020B0604020202020204" pitchFamily="34" charset="0"/>
            </a:endParaRPr>
          </a:p>
        </p:txBody>
      </p:sp>
      <p:sp>
        <p:nvSpPr>
          <p:cNvPr id="4" name="TextBox 3">
            <a:extLst>
              <a:ext uri="{FF2B5EF4-FFF2-40B4-BE49-F238E27FC236}">
                <a16:creationId xmlns:a16="http://schemas.microsoft.com/office/drawing/2014/main" id="{8BD90DF8-D29C-C5B9-AFA6-FEDF635B7DAB}"/>
              </a:ext>
            </a:extLst>
          </p:cNvPr>
          <p:cNvSpPr txBox="1"/>
          <p:nvPr/>
        </p:nvSpPr>
        <p:spPr>
          <a:xfrm>
            <a:off x="0" y="1"/>
            <a:ext cx="9144000" cy="584775"/>
          </a:xfrm>
          <a:prstGeom prst="rect">
            <a:avLst/>
          </a:prstGeom>
          <a:noFill/>
        </p:spPr>
        <p:txBody>
          <a:bodyPr wrap="square">
            <a:spAutoFit/>
          </a:bodyPr>
          <a:lstStyle/>
          <a:p>
            <a:pPr marL="0" indent="0" algn="just">
              <a:buNone/>
            </a:pPr>
            <a:r>
              <a:rPr lang="en-IN" sz="3200" b="0" i="0" dirty="0">
                <a:solidFill>
                  <a:srgbClr val="610B4B"/>
                </a:solidFill>
                <a:effectLst/>
                <a:latin typeface="erdana"/>
              </a:rPr>
              <a:t>Nested switch case statement example</a:t>
            </a:r>
          </a:p>
        </p:txBody>
      </p:sp>
    </p:spTree>
    <p:extLst>
      <p:ext uri="{BB962C8B-B14F-4D97-AF65-F5344CB8AC3E}">
        <p14:creationId xmlns:p14="http://schemas.microsoft.com/office/powerpoint/2010/main" val="46838547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1B98756-7480-EB50-6746-83C792752A30}"/>
              </a:ext>
            </a:extLst>
          </p:cNvPr>
          <p:cNvSpPr>
            <a:spLocks noGrp="1"/>
          </p:cNvSpPr>
          <p:nvPr>
            <p:ph idx="1"/>
          </p:nvPr>
        </p:nvSpPr>
        <p:spPr>
          <a:xfrm>
            <a:off x="0" y="0"/>
            <a:ext cx="4267200" cy="6934200"/>
          </a:xfrm>
        </p:spPr>
        <p:txBody>
          <a:bodyPr>
            <a:normAutofit/>
          </a:bodyPr>
          <a:lstStyle/>
          <a:p>
            <a:pPr marL="0" indent="0">
              <a:buNone/>
            </a:pPr>
            <a:r>
              <a:rPr lang="en-US" sz="1600" dirty="0"/>
              <a:t>#include&lt;stdio.h&gt;</a:t>
            </a:r>
          </a:p>
          <a:p>
            <a:pPr marL="0" indent="0">
              <a:buNone/>
            </a:pPr>
            <a:r>
              <a:rPr lang="en-US" sz="1600" dirty="0"/>
              <a:t>int main()</a:t>
            </a:r>
          </a:p>
          <a:p>
            <a:pPr marL="0" indent="0">
              <a:buNone/>
            </a:pPr>
            <a:r>
              <a:rPr lang="en-US" sz="1600" dirty="0"/>
              <a:t>{</a:t>
            </a:r>
          </a:p>
          <a:p>
            <a:pPr marL="0" indent="0">
              <a:buNone/>
            </a:pPr>
            <a:r>
              <a:rPr lang="en-US" sz="1600" dirty="0"/>
              <a:t>  int </a:t>
            </a:r>
            <a:r>
              <a:rPr lang="en-US" sz="1600" dirty="0" err="1"/>
              <a:t>a,b</a:t>
            </a:r>
            <a:r>
              <a:rPr lang="en-US" sz="1600" dirty="0"/>
              <a:t>;</a:t>
            </a:r>
          </a:p>
          <a:p>
            <a:pPr marL="0" indent="0">
              <a:buNone/>
            </a:pPr>
            <a:r>
              <a:rPr lang="en-US" sz="1600" dirty="0"/>
              <a:t>  </a:t>
            </a:r>
            <a:r>
              <a:rPr lang="en-US" sz="1600" dirty="0" err="1"/>
              <a:t>printf</a:t>
            </a:r>
            <a:r>
              <a:rPr lang="en-US" sz="1600" dirty="0"/>
              <a:t>("1. School of Engineering \n");</a:t>
            </a:r>
          </a:p>
          <a:p>
            <a:pPr marL="0" indent="0">
              <a:buNone/>
            </a:pPr>
            <a:r>
              <a:rPr lang="en-US" sz="1600" dirty="0"/>
              <a:t>  </a:t>
            </a:r>
            <a:r>
              <a:rPr lang="en-US" sz="1600" dirty="0" err="1"/>
              <a:t>printf</a:t>
            </a:r>
            <a:r>
              <a:rPr lang="en-US" sz="1600" dirty="0"/>
              <a:t>("2.School of Business\n");</a:t>
            </a:r>
          </a:p>
          <a:p>
            <a:pPr marL="0" indent="0">
              <a:buNone/>
            </a:pPr>
            <a:r>
              <a:rPr lang="en-US" sz="1600" dirty="0"/>
              <a:t>  </a:t>
            </a:r>
            <a:r>
              <a:rPr lang="en-US" sz="1600" dirty="0" err="1"/>
              <a:t>printf</a:t>
            </a:r>
            <a:r>
              <a:rPr lang="en-US" sz="1600" dirty="0"/>
              <a:t>("3.School of </a:t>
            </a:r>
            <a:r>
              <a:rPr lang="en-US" sz="1600" dirty="0" err="1"/>
              <a:t>pharmacey</a:t>
            </a:r>
            <a:r>
              <a:rPr lang="en-US" sz="1600" dirty="0"/>
              <a:t>\n");</a:t>
            </a:r>
          </a:p>
          <a:p>
            <a:pPr marL="0" indent="0">
              <a:buNone/>
            </a:pPr>
            <a:r>
              <a:rPr lang="en-US" sz="1600" dirty="0"/>
              <a:t>  </a:t>
            </a:r>
            <a:r>
              <a:rPr lang="en-US" sz="1600" dirty="0" err="1"/>
              <a:t>printf</a:t>
            </a:r>
            <a:r>
              <a:rPr lang="en-US" sz="1600" dirty="0"/>
              <a:t>("make your selection\n");</a:t>
            </a:r>
          </a:p>
          <a:p>
            <a:pPr marL="0" indent="0">
              <a:buNone/>
            </a:pPr>
            <a:r>
              <a:rPr lang="en-US" sz="1600" dirty="0"/>
              <a:t>  </a:t>
            </a:r>
            <a:r>
              <a:rPr lang="en-US" sz="1600" dirty="0" err="1"/>
              <a:t>scanf</a:t>
            </a:r>
            <a:r>
              <a:rPr lang="en-US" sz="1600" dirty="0"/>
              <a:t>("%</a:t>
            </a:r>
            <a:r>
              <a:rPr lang="en-US" sz="1600" dirty="0" err="1"/>
              <a:t>d",&amp;a</a:t>
            </a:r>
            <a:r>
              <a:rPr lang="en-US" sz="1600" dirty="0"/>
              <a:t>);</a:t>
            </a:r>
          </a:p>
          <a:p>
            <a:pPr marL="0" indent="0">
              <a:buNone/>
            </a:pPr>
            <a:r>
              <a:rPr lang="en-US" sz="1600" dirty="0"/>
              <a:t>  switch (a)</a:t>
            </a:r>
          </a:p>
          <a:p>
            <a:pPr marL="0" indent="0">
              <a:buNone/>
            </a:pPr>
            <a:r>
              <a:rPr lang="en-US" sz="1600" dirty="0"/>
              <a:t>  {</a:t>
            </a:r>
          </a:p>
          <a:p>
            <a:pPr marL="0" indent="0">
              <a:buNone/>
            </a:pPr>
            <a:r>
              <a:rPr lang="en-US" sz="1600" dirty="0"/>
              <a:t>case 1: </a:t>
            </a:r>
          </a:p>
          <a:p>
            <a:pPr marL="0" indent="0">
              <a:buNone/>
            </a:pPr>
            <a:r>
              <a:rPr lang="en-US" sz="1600" dirty="0"/>
              <a:t>     //if school of Engineering is chosen;</a:t>
            </a:r>
          </a:p>
          <a:p>
            <a:pPr marL="0" indent="0">
              <a:buNone/>
            </a:pPr>
            <a:r>
              <a:rPr lang="en-US" sz="1600" dirty="0"/>
              <a:t>      </a:t>
            </a:r>
            <a:r>
              <a:rPr lang="en-US" sz="1600" dirty="0" err="1"/>
              <a:t>printf</a:t>
            </a:r>
            <a:r>
              <a:rPr lang="en-US" sz="1600" dirty="0"/>
              <a:t>("Available Departments\n"</a:t>
            </a:r>
          </a:p>
          <a:p>
            <a:pPr marL="0" indent="0">
              <a:buNone/>
            </a:pPr>
            <a:r>
              <a:rPr lang="en-US" sz="1600" dirty="0"/>
              <a:t>      </a:t>
            </a:r>
            <a:r>
              <a:rPr lang="en-US" sz="1600" dirty="0" err="1"/>
              <a:t>printf</a:t>
            </a:r>
            <a:r>
              <a:rPr lang="en-US" sz="1600" dirty="0"/>
              <a:t>("1.Department of Mech\n");</a:t>
            </a:r>
          </a:p>
          <a:p>
            <a:pPr marL="0" indent="0">
              <a:buNone/>
            </a:pPr>
            <a:r>
              <a:rPr lang="en-US" sz="1600" dirty="0"/>
              <a:t>      </a:t>
            </a:r>
            <a:r>
              <a:rPr lang="en-US" sz="1600" dirty="0" err="1"/>
              <a:t>printf</a:t>
            </a:r>
            <a:r>
              <a:rPr lang="en-US" sz="1600" dirty="0"/>
              <a:t>("2.Department of Civil\n");</a:t>
            </a:r>
          </a:p>
          <a:p>
            <a:pPr marL="0" indent="0">
              <a:buNone/>
            </a:pPr>
            <a:r>
              <a:rPr lang="en-US" sz="1600" dirty="0"/>
              <a:t>     </a:t>
            </a:r>
            <a:r>
              <a:rPr lang="en-US" sz="1600" dirty="0" err="1"/>
              <a:t>printf</a:t>
            </a:r>
            <a:r>
              <a:rPr lang="en-US" sz="1600" dirty="0"/>
              <a:t>("2.Department of CSE\n");</a:t>
            </a:r>
          </a:p>
          <a:p>
            <a:pPr marL="0" indent="0">
              <a:buNone/>
            </a:pPr>
            <a:endParaRPr lang="en-US" sz="1600" dirty="0"/>
          </a:p>
          <a:p>
            <a:pPr marL="0" indent="0">
              <a:buNone/>
            </a:pPr>
            <a:r>
              <a:rPr lang="en-US" sz="1600" dirty="0"/>
              <a:t>      </a:t>
            </a:r>
            <a:r>
              <a:rPr lang="en-US" sz="1600" dirty="0" err="1"/>
              <a:t>printf</a:t>
            </a:r>
            <a:r>
              <a:rPr lang="en-US" sz="1600" dirty="0"/>
              <a:t>("Make your selection.\n");</a:t>
            </a:r>
          </a:p>
          <a:p>
            <a:pPr marL="0" indent="0">
              <a:buNone/>
            </a:pPr>
            <a:r>
              <a:rPr lang="en-US" sz="1600" dirty="0"/>
              <a:t>      </a:t>
            </a:r>
            <a:r>
              <a:rPr lang="en-US" sz="1600" dirty="0" err="1"/>
              <a:t>scanf</a:t>
            </a:r>
            <a:r>
              <a:rPr lang="en-US" sz="1600" dirty="0"/>
              <a:t>("%</a:t>
            </a:r>
            <a:r>
              <a:rPr lang="en-US" sz="1600" dirty="0" err="1"/>
              <a:t>d",&amp;b</a:t>
            </a:r>
            <a:r>
              <a:rPr lang="en-US" sz="1600" dirty="0"/>
              <a:t>);</a:t>
            </a:r>
          </a:p>
          <a:p>
            <a:pPr marL="0" indent="0">
              <a:buNone/>
            </a:pPr>
            <a:r>
              <a:rPr lang="en-US" sz="1600" dirty="0"/>
              <a:t> </a:t>
            </a:r>
          </a:p>
          <a:p>
            <a:pPr marL="0" indent="0">
              <a:buNone/>
            </a:pPr>
            <a:endParaRPr lang="en-IN" sz="1600" dirty="0"/>
          </a:p>
        </p:txBody>
      </p:sp>
      <p:sp>
        <p:nvSpPr>
          <p:cNvPr id="8" name="TextBox 7">
            <a:extLst>
              <a:ext uri="{FF2B5EF4-FFF2-40B4-BE49-F238E27FC236}">
                <a16:creationId xmlns:a16="http://schemas.microsoft.com/office/drawing/2014/main" id="{C464F8A5-8B02-84E9-C1A6-BBB2F9EC2CA4}"/>
              </a:ext>
            </a:extLst>
          </p:cNvPr>
          <p:cNvSpPr txBox="1"/>
          <p:nvPr/>
        </p:nvSpPr>
        <p:spPr>
          <a:xfrm>
            <a:off x="4114800" y="152400"/>
            <a:ext cx="4572000" cy="6186309"/>
          </a:xfrm>
          <a:prstGeom prst="rect">
            <a:avLst/>
          </a:prstGeom>
          <a:noFill/>
        </p:spPr>
        <p:txBody>
          <a:bodyPr wrap="square">
            <a:spAutoFit/>
          </a:bodyPr>
          <a:lstStyle/>
          <a:p>
            <a:r>
              <a:rPr lang="en-US" sz="1800" dirty="0"/>
              <a:t> //inner switch to display the departments </a:t>
            </a:r>
          </a:p>
          <a:p>
            <a:r>
              <a:rPr lang="en-US" sz="1800" dirty="0">
                <a:solidFill>
                  <a:srgbClr val="7030A0"/>
                </a:solidFill>
              </a:rPr>
              <a:t>     switch(b) </a:t>
            </a:r>
          </a:p>
          <a:p>
            <a:r>
              <a:rPr lang="en-US" sz="1800" dirty="0">
                <a:solidFill>
                  <a:srgbClr val="7030A0"/>
                </a:solidFill>
              </a:rPr>
              <a:t>      { </a:t>
            </a:r>
          </a:p>
          <a:p>
            <a:r>
              <a:rPr lang="en-US" sz="1800" dirty="0">
                <a:solidFill>
                  <a:srgbClr val="7030A0"/>
                </a:solidFill>
              </a:rPr>
              <a:t>        case 1:</a:t>
            </a:r>
          </a:p>
          <a:p>
            <a:r>
              <a:rPr lang="en-US" dirty="0">
                <a:solidFill>
                  <a:srgbClr val="7030A0"/>
                </a:solidFill>
              </a:rPr>
              <a:t>              </a:t>
            </a:r>
            <a:r>
              <a:rPr lang="en-US" sz="1800" dirty="0" err="1">
                <a:solidFill>
                  <a:srgbClr val="7030A0"/>
                </a:solidFill>
              </a:rPr>
              <a:t>printf</a:t>
            </a:r>
            <a:r>
              <a:rPr lang="en-US" sz="1800" dirty="0">
                <a:solidFill>
                  <a:srgbClr val="7030A0"/>
                </a:solidFill>
              </a:rPr>
              <a:t>(" Department of Mech\n" );</a:t>
            </a:r>
          </a:p>
          <a:p>
            <a:r>
              <a:rPr lang="en-US" sz="1800" dirty="0">
                <a:solidFill>
                  <a:srgbClr val="7030A0"/>
                </a:solidFill>
              </a:rPr>
              <a:t>              break;</a:t>
            </a:r>
          </a:p>
          <a:p>
            <a:r>
              <a:rPr lang="en-US" sz="1800" dirty="0">
                <a:solidFill>
                  <a:srgbClr val="7030A0"/>
                </a:solidFill>
              </a:rPr>
              <a:t>        case 2: </a:t>
            </a:r>
          </a:p>
          <a:p>
            <a:r>
              <a:rPr lang="en-US" sz="1800" dirty="0">
                <a:solidFill>
                  <a:srgbClr val="7030A0"/>
                </a:solidFill>
              </a:rPr>
              <a:t>	</a:t>
            </a:r>
            <a:r>
              <a:rPr lang="en-US" sz="1800" dirty="0" err="1">
                <a:solidFill>
                  <a:srgbClr val="7030A0"/>
                </a:solidFill>
              </a:rPr>
              <a:t>printf</a:t>
            </a:r>
            <a:r>
              <a:rPr lang="en-US" sz="1800" dirty="0">
                <a:solidFill>
                  <a:srgbClr val="7030A0"/>
                </a:solidFill>
              </a:rPr>
              <a:t>(" Department of </a:t>
            </a:r>
            <a:r>
              <a:rPr lang="en-US" sz="1800" dirty="0" err="1">
                <a:solidFill>
                  <a:srgbClr val="7030A0"/>
                </a:solidFill>
              </a:rPr>
              <a:t>Cilvil</a:t>
            </a:r>
            <a:r>
              <a:rPr lang="en-US" sz="1800" dirty="0">
                <a:solidFill>
                  <a:srgbClr val="7030A0"/>
                </a:solidFill>
              </a:rPr>
              <a:t>" );</a:t>
            </a:r>
          </a:p>
          <a:p>
            <a:r>
              <a:rPr lang="en-US" sz="1800" dirty="0">
                <a:solidFill>
                  <a:srgbClr val="7030A0"/>
                </a:solidFill>
              </a:rPr>
              <a:t>                 break;</a:t>
            </a:r>
          </a:p>
          <a:p>
            <a:r>
              <a:rPr lang="en-US" dirty="0">
                <a:solidFill>
                  <a:srgbClr val="7030A0"/>
                </a:solidFill>
              </a:rPr>
              <a:t>       case 3: </a:t>
            </a:r>
          </a:p>
          <a:p>
            <a:r>
              <a:rPr lang="en-US" sz="1800" dirty="0">
                <a:solidFill>
                  <a:srgbClr val="7030A0"/>
                </a:solidFill>
              </a:rPr>
              <a:t>	</a:t>
            </a:r>
            <a:r>
              <a:rPr lang="en-US" sz="1800" dirty="0" err="1">
                <a:solidFill>
                  <a:srgbClr val="7030A0"/>
                </a:solidFill>
              </a:rPr>
              <a:t>printf</a:t>
            </a:r>
            <a:r>
              <a:rPr lang="en-US" sz="1800" dirty="0">
                <a:solidFill>
                  <a:srgbClr val="7030A0"/>
                </a:solidFill>
              </a:rPr>
              <a:t>(" Department of CSE" );</a:t>
            </a:r>
          </a:p>
          <a:p>
            <a:r>
              <a:rPr lang="en-US" sz="1800" dirty="0">
                <a:solidFill>
                  <a:srgbClr val="7030A0"/>
                </a:solidFill>
              </a:rPr>
              <a:t>                 break;</a:t>
            </a:r>
          </a:p>
          <a:p>
            <a:r>
              <a:rPr lang="en-US" sz="1800" dirty="0">
                <a:solidFill>
                  <a:srgbClr val="7030A0"/>
                </a:solidFill>
              </a:rPr>
              <a:t>     }   </a:t>
            </a:r>
          </a:p>
          <a:p>
            <a:r>
              <a:rPr lang="en-US" sz="1800" dirty="0"/>
              <a:t>      break;</a:t>
            </a:r>
          </a:p>
          <a:p>
            <a:r>
              <a:rPr lang="en-US" sz="1800" dirty="0"/>
              <a:t>  }</a:t>
            </a:r>
          </a:p>
          <a:p>
            <a:pPr marL="0" indent="0">
              <a:buNone/>
            </a:pPr>
            <a:r>
              <a:rPr lang="en-US" sz="1800" dirty="0"/>
              <a:t> case 2: </a:t>
            </a:r>
          </a:p>
          <a:p>
            <a:pPr marL="0" indent="0">
              <a:buNone/>
            </a:pPr>
            <a:r>
              <a:rPr lang="en-US" sz="1800" dirty="0"/>
              <a:t>      //code to be executed </a:t>
            </a:r>
          </a:p>
          <a:p>
            <a:pPr marL="0" indent="0">
              <a:buNone/>
            </a:pPr>
            <a:r>
              <a:rPr lang="en-US" sz="1800" dirty="0"/>
              <a:t>      //if school of </a:t>
            </a:r>
            <a:r>
              <a:rPr lang="en-US" sz="1800" dirty="0" err="1"/>
              <a:t>businessis</a:t>
            </a:r>
            <a:r>
              <a:rPr lang="en-US" sz="1800" dirty="0"/>
              <a:t> chosen;</a:t>
            </a:r>
          </a:p>
          <a:p>
            <a:pPr marL="0" indent="0">
              <a:buNone/>
            </a:pPr>
            <a:r>
              <a:rPr lang="en-US" sz="1800" dirty="0"/>
              <a:t>      break;</a:t>
            </a:r>
          </a:p>
          <a:p>
            <a:r>
              <a:rPr lang="en-US" sz="1800" dirty="0"/>
              <a:t>}</a:t>
            </a:r>
          </a:p>
          <a:p>
            <a:r>
              <a:rPr lang="en-US" dirty="0"/>
              <a:t>.</a:t>
            </a:r>
          </a:p>
          <a:p>
            <a:r>
              <a:rPr lang="en-US" dirty="0"/>
              <a:t>.</a:t>
            </a:r>
            <a:endParaRPr lang="en-IN" dirty="0"/>
          </a:p>
        </p:txBody>
      </p:sp>
    </p:spTree>
    <p:extLst>
      <p:ext uri="{BB962C8B-B14F-4D97-AF65-F5344CB8AC3E}">
        <p14:creationId xmlns:p14="http://schemas.microsoft.com/office/powerpoint/2010/main" val="26266353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36993A5-53D2-4969-E40E-DBB53148F077}"/>
              </a:ext>
            </a:extLst>
          </p:cNvPr>
          <p:cNvSpPr>
            <a:spLocks noGrp="1"/>
          </p:cNvSpPr>
          <p:nvPr>
            <p:ph idx="1"/>
          </p:nvPr>
        </p:nvSpPr>
        <p:spPr>
          <a:xfrm>
            <a:off x="457200" y="685800"/>
            <a:ext cx="8458200" cy="5948065"/>
          </a:xfrm>
        </p:spPr>
        <p:txBody>
          <a:bodyPr>
            <a:normAutofit fontScale="92500" lnSpcReduction="20000"/>
          </a:bodyPr>
          <a:lstStyle/>
          <a:p>
            <a:pPr marL="0" indent="0" algn="just">
              <a:buNone/>
            </a:pPr>
            <a:r>
              <a:rPr lang="en-IN" sz="1800" b="0" i="0" dirty="0">
                <a:solidFill>
                  <a:srgbClr val="000000"/>
                </a:solidFill>
                <a:effectLst/>
                <a:latin typeface="inter-regular"/>
              </a:rPr>
              <a:t>#include &lt;</a:t>
            </a:r>
            <a:r>
              <a:rPr lang="en-IN" sz="1800" b="0" i="0" dirty="0" err="1">
                <a:solidFill>
                  <a:srgbClr val="000000"/>
                </a:solidFill>
                <a:effectLst/>
                <a:latin typeface="inter-regular"/>
              </a:rPr>
              <a:t>stdio.h</a:t>
            </a:r>
            <a:r>
              <a:rPr lang="en-IN" sz="1800" b="0" i="0" dirty="0">
                <a:solidFill>
                  <a:srgbClr val="000000"/>
                </a:solidFill>
                <a:effectLst/>
                <a:latin typeface="inter-regular"/>
              </a:rPr>
              <a:t>&gt;  </a:t>
            </a:r>
          </a:p>
          <a:p>
            <a:pPr marL="0" indent="0" algn="just">
              <a:buNone/>
            </a:pPr>
            <a:r>
              <a:rPr lang="en-IN" sz="1800" b="0" i="0" dirty="0">
                <a:solidFill>
                  <a:srgbClr val="000000"/>
                </a:solidFill>
                <a:effectLst/>
                <a:latin typeface="inter-regular"/>
              </a:rPr>
              <a:t>int main () {  </a:t>
            </a:r>
          </a:p>
          <a:p>
            <a:pPr marL="0" indent="0" algn="just">
              <a:buNone/>
            </a:pPr>
            <a:r>
              <a:rPr lang="en-IN" sz="1800" b="0" i="0" dirty="0">
                <a:solidFill>
                  <a:srgbClr val="000000"/>
                </a:solidFill>
                <a:effectLst/>
                <a:latin typeface="inter-regular"/>
              </a:rPr>
              <a:t>  </a:t>
            </a:r>
          </a:p>
          <a:p>
            <a:pPr marL="0" indent="0" algn="just">
              <a:buNone/>
            </a:pPr>
            <a:r>
              <a:rPr lang="en-IN" sz="1800" b="0" i="0" dirty="0">
                <a:solidFill>
                  <a:srgbClr val="000000"/>
                </a:solidFill>
                <a:effectLst/>
                <a:latin typeface="inter-regular"/>
              </a:rPr>
              <a:t>   int </a:t>
            </a:r>
            <a:r>
              <a:rPr lang="en-IN" sz="1800" b="0" i="0" dirty="0" err="1">
                <a:solidFill>
                  <a:srgbClr val="000000"/>
                </a:solidFill>
                <a:effectLst/>
                <a:latin typeface="inter-regular"/>
              </a:rPr>
              <a:t>i</a:t>
            </a:r>
            <a:r>
              <a:rPr lang="en-IN" sz="1800" b="0" i="0" dirty="0">
                <a:solidFill>
                  <a:srgbClr val="000000"/>
                </a:solidFill>
                <a:effectLst/>
                <a:latin typeface="inter-regular"/>
              </a:rPr>
              <a:t> = 10;  </a:t>
            </a:r>
          </a:p>
          <a:p>
            <a:pPr marL="0" indent="0" algn="just">
              <a:buNone/>
            </a:pPr>
            <a:r>
              <a:rPr lang="en-IN" sz="1800" b="0" i="0" dirty="0">
                <a:solidFill>
                  <a:srgbClr val="000000"/>
                </a:solidFill>
                <a:effectLst/>
                <a:latin typeface="inter-regular"/>
              </a:rPr>
              <a:t>   int j = 20;  </a:t>
            </a:r>
          </a:p>
          <a:p>
            <a:pPr marL="0" indent="0" algn="just">
              <a:buNone/>
            </a:pPr>
            <a:r>
              <a:rPr lang="en-IN" sz="1800" b="0" i="0" dirty="0">
                <a:solidFill>
                  <a:srgbClr val="000000"/>
                </a:solidFill>
                <a:effectLst/>
                <a:latin typeface="inter-regular"/>
              </a:rPr>
              <a:t>   </a:t>
            </a:r>
          </a:p>
          <a:p>
            <a:pPr marL="0" indent="0" algn="just">
              <a:buNone/>
            </a:pPr>
            <a:r>
              <a:rPr lang="en-IN" sz="1800" b="0" i="0" dirty="0">
                <a:solidFill>
                  <a:srgbClr val="000000"/>
                </a:solidFill>
                <a:effectLst/>
                <a:latin typeface="inter-regular"/>
              </a:rPr>
              <a:t>   switch(</a:t>
            </a:r>
            <a:r>
              <a:rPr lang="en-IN" sz="1800" b="0" i="0" dirty="0" err="1">
                <a:solidFill>
                  <a:srgbClr val="000000"/>
                </a:solidFill>
                <a:effectLst/>
                <a:latin typeface="inter-regular"/>
              </a:rPr>
              <a:t>i</a:t>
            </a:r>
            <a:r>
              <a:rPr lang="en-IN" sz="1800" b="0" i="0" dirty="0">
                <a:solidFill>
                  <a:srgbClr val="000000"/>
                </a:solidFill>
                <a:effectLst/>
                <a:latin typeface="inter-regular"/>
              </a:rPr>
              <a:t>) {  </a:t>
            </a:r>
          </a:p>
          <a:p>
            <a:pPr marL="0" indent="0" algn="just">
              <a:buNone/>
            </a:pPr>
            <a:r>
              <a:rPr lang="en-IN" sz="1800" b="0" i="0" dirty="0">
                <a:solidFill>
                  <a:srgbClr val="000000"/>
                </a:solidFill>
                <a:effectLst/>
                <a:latin typeface="inter-regular"/>
              </a:rPr>
              <a:t>     </a:t>
            </a:r>
          </a:p>
          <a:p>
            <a:pPr marL="0" indent="0" algn="just">
              <a:buNone/>
            </a:pPr>
            <a:r>
              <a:rPr lang="en-IN" sz="1800" b="0" i="0" dirty="0">
                <a:solidFill>
                  <a:srgbClr val="000000"/>
                </a:solidFill>
                <a:effectLst/>
                <a:latin typeface="inter-regular"/>
              </a:rPr>
              <a:t>      case 10:   </a:t>
            </a:r>
          </a:p>
          <a:p>
            <a:pPr marL="0" indent="0" algn="just">
              <a:buNone/>
            </a:pPr>
            <a:r>
              <a:rPr lang="en-IN" sz="1800" b="0" i="0" dirty="0">
                <a:solidFill>
                  <a:srgbClr val="000000"/>
                </a:solidFill>
                <a:effectLst/>
                <a:latin typeface="inter-regular"/>
              </a:rPr>
              <a:t>         </a:t>
            </a:r>
            <a:r>
              <a:rPr lang="en-IN" sz="1800" b="0" i="0" dirty="0" err="1">
                <a:solidFill>
                  <a:srgbClr val="000000"/>
                </a:solidFill>
                <a:effectLst/>
                <a:latin typeface="inter-regular"/>
              </a:rPr>
              <a:t>printf</a:t>
            </a:r>
            <a:r>
              <a:rPr lang="en-IN" sz="1800" b="0" i="0" dirty="0">
                <a:solidFill>
                  <a:srgbClr val="000000"/>
                </a:solidFill>
                <a:effectLst/>
                <a:latin typeface="inter-regular"/>
              </a:rPr>
              <a:t>("the value of </a:t>
            </a:r>
            <a:r>
              <a:rPr lang="en-IN" sz="1800" b="0" i="0" dirty="0" err="1">
                <a:solidFill>
                  <a:srgbClr val="000000"/>
                </a:solidFill>
                <a:effectLst/>
                <a:latin typeface="inter-regular"/>
              </a:rPr>
              <a:t>i</a:t>
            </a:r>
            <a:r>
              <a:rPr lang="en-IN" sz="1800" b="0" i="0" dirty="0">
                <a:solidFill>
                  <a:srgbClr val="000000"/>
                </a:solidFill>
                <a:effectLst/>
                <a:latin typeface="inter-regular"/>
              </a:rPr>
              <a:t> evaluated in outer switch: %d\n",</a:t>
            </a:r>
            <a:r>
              <a:rPr lang="en-IN" sz="1800" b="0" i="0" dirty="0" err="1">
                <a:solidFill>
                  <a:srgbClr val="000000"/>
                </a:solidFill>
                <a:effectLst/>
                <a:latin typeface="inter-regular"/>
              </a:rPr>
              <a:t>i</a:t>
            </a:r>
            <a:r>
              <a:rPr lang="en-IN" sz="1800" b="0" i="0" dirty="0">
                <a:solidFill>
                  <a:srgbClr val="000000"/>
                </a:solidFill>
                <a:effectLst/>
                <a:latin typeface="inter-regular"/>
              </a:rPr>
              <a:t>);  </a:t>
            </a:r>
          </a:p>
          <a:p>
            <a:pPr marL="0" indent="0" algn="just">
              <a:buNone/>
            </a:pPr>
            <a:r>
              <a:rPr lang="en-IN" sz="1800" b="0" i="0" dirty="0">
                <a:solidFill>
                  <a:srgbClr val="000000"/>
                </a:solidFill>
                <a:effectLst/>
                <a:latin typeface="inter-regular"/>
              </a:rPr>
              <a:t>      case 20:  </a:t>
            </a:r>
          </a:p>
          <a:p>
            <a:pPr marL="0" indent="0" algn="just">
              <a:buNone/>
            </a:pPr>
            <a:r>
              <a:rPr lang="en-IN" sz="1800" b="0" i="0" dirty="0">
                <a:solidFill>
                  <a:srgbClr val="000000"/>
                </a:solidFill>
                <a:effectLst/>
                <a:latin typeface="inter-regular"/>
              </a:rPr>
              <a:t>         switch(j) {  </a:t>
            </a:r>
          </a:p>
          <a:p>
            <a:pPr marL="0" indent="0" algn="just">
              <a:buNone/>
            </a:pPr>
            <a:r>
              <a:rPr lang="en-IN" sz="1800" b="0" i="0" dirty="0">
                <a:solidFill>
                  <a:srgbClr val="000000"/>
                </a:solidFill>
                <a:effectLst/>
                <a:latin typeface="inter-regular"/>
              </a:rPr>
              <a:t>            case 20:  </a:t>
            </a:r>
          </a:p>
          <a:p>
            <a:pPr marL="0" indent="0" algn="just">
              <a:buNone/>
            </a:pPr>
            <a:r>
              <a:rPr lang="en-IN" sz="1800" b="0" i="0" dirty="0">
                <a:solidFill>
                  <a:srgbClr val="000000"/>
                </a:solidFill>
                <a:effectLst/>
                <a:latin typeface="inter-regular"/>
              </a:rPr>
              <a:t>               </a:t>
            </a:r>
            <a:r>
              <a:rPr lang="en-IN" sz="1800" b="0" i="0" dirty="0" err="1">
                <a:solidFill>
                  <a:srgbClr val="000000"/>
                </a:solidFill>
                <a:effectLst/>
                <a:latin typeface="inter-regular"/>
              </a:rPr>
              <a:t>printf</a:t>
            </a:r>
            <a:r>
              <a:rPr lang="en-IN" sz="1800" b="0" i="0" dirty="0">
                <a:solidFill>
                  <a:srgbClr val="000000"/>
                </a:solidFill>
                <a:effectLst/>
                <a:latin typeface="inter-regular"/>
              </a:rPr>
              <a:t>("The value of j evaluated in nested switch: %d\</a:t>
            </a:r>
            <a:r>
              <a:rPr lang="en-IN" sz="1800" b="0" i="0" dirty="0" err="1">
                <a:solidFill>
                  <a:srgbClr val="000000"/>
                </a:solidFill>
                <a:effectLst/>
                <a:latin typeface="inter-regular"/>
              </a:rPr>
              <a:t>n",j</a:t>
            </a:r>
            <a:r>
              <a:rPr lang="en-IN" sz="1800" b="0" i="0" dirty="0">
                <a:solidFill>
                  <a:srgbClr val="000000"/>
                </a:solidFill>
                <a:effectLst/>
                <a:latin typeface="inter-regular"/>
              </a:rPr>
              <a:t>);  </a:t>
            </a:r>
          </a:p>
          <a:p>
            <a:pPr marL="0" indent="0" algn="just">
              <a:buNone/>
            </a:pPr>
            <a:r>
              <a:rPr lang="en-IN" sz="1800" b="0" i="0" dirty="0">
                <a:solidFill>
                  <a:srgbClr val="000000"/>
                </a:solidFill>
                <a:effectLst/>
                <a:latin typeface="inter-regular"/>
              </a:rPr>
              <a:t>         }  </a:t>
            </a:r>
          </a:p>
          <a:p>
            <a:pPr marL="0" indent="0" algn="just">
              <a:buNone/>
            </a:pPr>
            <a:r>
              <a:rPr lang="en-IN" sz="1800" b="0" i="0" dirty="0">
                <a:solidFill>
                  <a:srgbClr val="000000"/>
                </a:solidFill>
                <a:effectLst/>
                <a:latin typeface="inter-regular"/>
              </a:rPr>
              <a:t>   }       </a:t>
            </a:r>
          </a:p>
          <a:p>
            <a:pPr marL="0" indent="0" algn="just">
              <a:buNone/>
            </a:pPr>
            <a:r>
              <a:rPr lang="en-IN" sz="1800" b="0" i="0" dirty="0">
                <a:solidFill>
                  <a:srgbClr val="000000"/>
                </a:solidFill>
                <a:effectLst/>
                <a:latin typeface="inter-regular"/>
              </a:rPr>
              <a:t>   </a:t>
            </a:r>
            <a:r>
              <a:rPr lang="en-IN" sz="1800" b="0" i="0" dirty="0" err="1">
                <a:solidFill>
                  <a:srgbClr val="000000"/>
                </a:solidFill>
                <a:effectLst/>
                <a:latin typeface="inter-regular"/>
              </a:rPr>
              <a:t>printf</a:t>
            </a:r>
            <a:r>
              <a:rPr lang="en-IN" sz="1800" b="0" i="0" dirty="0">
                <a:solidFill>
                  <a:srgbClr val="000000"/>
                </a:solidFill>
                <a:effectLst/>
                <a:latin typeface="inter-regular"/>
              </a:rPr>
              <a:t>("Exact value of </a:t>
            </a:r>
            <a:r>
              <a:rPr lang="en-IN" sz="1800" b="0" i="0" dirty="0" err="1">
                <a:solidFill>
                  <a:srgbClr val="000000"/>
                </a:solidFill>
                <a:effectLst/>
                <a:latin typeface="inter-regular"/>
              </a:rPr>
              <a:t>i</a:t>
            </a:r>
            <a:r>
              <a:rPr lang="en-IN" sz="1800" b="0" i="0" dirty="0">
                <a:solidFill>
                  <a:srgbClr val="000000"/>
                </a:solidFill>
                <a:effectLst/>
                <a:latin typeface="inter-regular"/>
              </a:rPr>
              <a:t> is : %d\n", </a:t>
            </a:r>
            <a:r>
              <a:rPr lang="en-IN" sz="1800" b="0" i="0" dirty="0" err="1">
                <a:solidFill>
                  <a:srgbClr val="000000"/>
                </a:solidFill>
                <a:effectLst/>
                <a:latin typeface="inter-regular"/>
              </a:rPr>
              <a:t>i</a:t>
            </a:r>
            <a:r>
              <a:rPr lang="en-IN" sz="1800" b="0" i="0" dirty="0">
                <a:solidFill>
                  <a:srgbClr val="000000"/>
                </a:solidFill>
                <a:effectLst/>
                <a:latin typeface="inter-regular"/>
              </a:rPr>
              <a:t> );  </a:t>
            </a:r>
          </a:p>
          <a:p>
            <a:pPr marL="0" indent="0" algn="just">
              <a:buNone/>
            </a:pPr>
            <a:r>
              <a:rPr lang="en-IN" sz="1800" b="0" i="0" dirty="0">
                <a:solidFill>
                  <a:srgbClr val="000000"/>
                </a:solidFill>
                <a:effectLst/>
                <a:latin typeface="inter-regular"/>
              </a:rPr>
              <a:t>   </a:t>
            </a:r>
            <a:r>
              <a:rPr lang="en-IN" sz="1800" b="0" i="0" dirty="0" err="1">
                <a:solidFill>
                  <a:srgbClr val="000000"/>
                </a:solidFill>
                <a:effectLst/>
                <a:latin typeface="inter-regular"/>
              </a:rPr>
              <a:t>printf</a:t>
            </a:r>
            <a:r>
              <a:rPr lang="en-IN" sz="1800" b="0" i="0" dirty="0">
                <a:solidFill>
                  <a:srgbClr val="000000"/>
                </a:solidFill>
                <a:effectLst/>
                <a:latin typeface="inter-regular"/>
              </a:rPr>
              <a:t>("Exact value of j is : %d\n", j );  </a:t>
            </a:r>
          </a:p>
          <a:p>
            <a:pPr marL="0" indent="0" algn="just">
              <a:buNone/>
            </a:pPr>
            <a:r>
              <a:rPr lang="en-IN" sz="1800" b="0" i="0" dirty="0">
                <a:solidFill>
                  <a:srgbClr val="000000"/>
                </a:solidFill>
                <a:effectLst/>
                <a:latin typeface="inter-regular"/>
              </a:rPr>
              <a:t>   </a:t>
            </a:r>
          </a:p>
          <a:p>
            <a:pPr marL="0" indent="0" algn="just">
              <a:buNone/>
            </a:pPr>
            <a:r>
              <a:rPr lang="en-IN" sz="1800" b="0" i="0" dirty="0">
                <a:solidFill>
                  <a:srgbClr val="000000"/>
                </a:solidFill>
                <a:effectLst/>
                <a:latin typeface="inter-regular"/>
              </a:rPr>
              <a:t>   return 0;  </a:t>
            </a:r>
          </a:p>
          <a:p>
            <a:pPr marL="0" indent="0" algn="just">
              <a:buNone/>
            </a:pPr>
            <a:r>
              <a:rPr lang="en-IN" sz="1800" b="0" i="0" dirty="0">
                <a:solidFill>
                  <a:srgbClr val="000000"/>
                </a:solidFill>
                <a:effectLst/>
                <a:latin typeface="inter-regular"/>
              </a:rPr>
              <a:t>}  </a:t>
            </a:r>
          </a:p>
          <a:p>
            <a:pPr marL="0" indent="0" algn="just">
              <a:buNone/>
            </a:pPr>
            <a:endParaRPr lang="en-IN" sz="1400" b="0" i="0" dirty="0">
              <a:solidFill>
                <a:srgbClr val="000000"/>
              </a:solidFill>
              <a:effectLst/>
              <a:latin typeface="inter-regular"/>
            </a:endParaRPr>
          </a:p>
        </p:txBody>
      </p:sp>
      <p:sp>
        <p:nvSpPr>
          <p:cNvPr id="4" name="TextBox 3">
            <a:extLst>
              <a:ext uri="{FF2B5EF4-FFF2-40B4-BE49-F238E27FC236}">
                <a16:creationId xmlns:a16="http://schemas.microsoft.com/office/drawing/2014/main" id="{8BD90DF8-D29C-C5B9-AFA6-FEDF635B7DAB}"/>
              </a:ext>
            </a:extLst>
          </p:cNvPr>
          <p:cNvSpPr txBox="1"/>
          <p:nvPr/>
        </p:nvSpPr>
        <p:spPr>
          <a:xfrm>
            <a:off x="10510" y="196022"/>
            <a:ext cx="8458200" cy="461665"/>
          </a:xfrm>
          <a:prstGeom prst="rect">
            <a:avLst/>
          </a:prstGeom>
          <a:noFill/>
        </p:spPr>
        <p:txBody>
          <a:bodyPr wrap="square">
            <a:spAutoFit/>
          </a:bodyPr>
          <a:lstStyle/>
          <a:p>
            <a:pPr marL="0" indent="0" algn="just">
              <a:buNone/>
            </a:pPr>
            <a:r>
              <a:rPr lang="en-IN" sz="2400" b="0" i="0" dirty="0">
                <a:solidFill>
                  <a:srgbClr val="610B4B"/>
                </a:solidFill>
                <a:effectLst/>
                <a:latin typeface="erdana"/>
              </a:rPr>
              <a:t>Nested switch case statement Example2</a:t>
            </a:r>
          </a:p>
        </p:txBody>
      </p:sp>
    </p:spTree>
    <p:extLst>
      <p:ext uri="{BB962C8B-B14F-4D97-AF65-F5344CB8AC3E}">
        <p14:creationId xmlns:p14="http://schemas.microsoft.com/office/powerpoint/2010/main" val="13220927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void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a:t>
            </a:r>
            <a:r>
              <a:rPr lang="en-US" sz="1500" dirty="0">
                <a:latin typeface="Courier New" panose="02070309020205020404" pitchFamily="49" charset="0"/>
                <a:cs typeface="Courier New" panose="02070309020205020404" pitchFamily="49" charset="0"/>
              </a:rPr>
              <a:t>=0;</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if(j==0)</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(“Hello”);</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break;</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1246495"/>
          </a:xfrm>
          <a:prstGeom prst="rect">
            <a:avLst/>
          </a:prstGeom>
          <a:noFill/>
        </p:spPr>
        <p:txBody>
          <a:bodyPr wrap="square" rtlCol="0">
            <a:spAutoFit/>
          </a:bodyPr>
          <a:lstStyle/>
          <a:p>
            <a:r>
              <a:rPr lang="en-US" sz="1500" b="1" dirty="0">
                <a:latin typeface="Courier New" pitchFamily="49" charset="0"/>
                <a:cs typeface="Courier New" pitchFamily="49" charset="0"/>
              </a:rPr>
              <a:t>a)</a:t>
            </a:r>
            <a:r>
              <a:rPr lang="en-US" sz="1500" dirty="0">
                <a:latin typeface="Courier New" pitchFamily="49" charset="0"/>
                <a:cs typeface="Courier New" pitchFamily="49" charset="0"/>
              </a:rPr>
              <a:t> Hello is printed infinite times</a:t>
            </a:r>
          </a:p>
          <a:p>
            <a:r>
              <a:rPr lang="en-US" sz="1500" b="1" dirty="0">
                <a:latin typeface="Courier New" pitchFamily="49" charset="0"/>
                <a:cs typeface="Courier New" pitchFamily="49" charset="0"/>
              </a:rPr>
              <a:t>b)</a:t>
            </a:r>
            <a:r>
              <a:rPr lang="en-US" sz="1500" dirty="0">
                <a:latin typeface="Courier New" pitchFamily="49" charset="0"/>
                <a:cs typeface="Courier New" pitchFamily="49" charset="0"/>
              </a:rPr>
              <a:t> Hello</a:t>
            </a:r>
          </a:p>
          <a:p>
            <a:r>
              <a:rPr lang="en-US" sz="1500" b="1" dirty="0">
                <a:latin typeface="Courier New" pitchFamily="49" charset="0"/>
                <a:cs typeface="Courier New" pitchFamily="49" charset="0"/>
              </a:rPr>
              <a:t>c)</a:t>
            </a:r>
            <a:r>
              <a:rPr lang="en-US" sz="1500" dirty="0">
                <a:latin typeface="Courier New" pitchFamily="49" charset="0"/>
                <a:cs typeface="Courier New" pitchFamily="49" charset="0"/>
              </a:rPr>
              <a:t> varies</a:t>
            </a:r>
          </a:p>
          <a:p>
            <a:r>
              <a:rPr lang="en-US" sz="1500" b="1" dirty="0">
                <a:latin typeface="Courier New" pitchFamily="49" charset="0"/>
                <a:cs typeface="Courier New" pitchFamily="49" charset="0"/>
              </a:rPr>
              <a:t>d)</a:t>
            </a:r>
            <a:r>
              <a:rPr lang="en-US" sz="1500" dirty="0">
                <a:latin typeface="Courier New" pitchFamily="49" charset="0"/>
                <a:cs typeface="Courier New" pitchFamily="49" charset="0"/>
              </a:rPr>
              <a:t>compile time error</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6" name="Picture 2"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590388" y="1875224"/>
            <a:ext cx="492919" cy="45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2884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a=7, b=5;</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switch(a/a % b)</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1: a = a-b;</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case 2: a = </a:t>
            </a:r>
            <a:r>
              <a:rPr lang="en-US" sz="1500" dirty="0" err="1">
                <a:latin typeface="Courier New" panose="02070309020205020404" pitchFamily="49" charset="0"/>
                <a:cs typeface="Courier New" panose="02070309020205020404" pitchFamily="49" charset="0"/>
              </a:rPr>
              <a:t>a+b</a:t>
            </a:r>
            <a:r>
              <a:rPr lang="en-US" sz="1500" dirty="0">
                <a:latin typeface="Courier New" panose="02070309020205020404" pitchFamily="49" charset="0"/>
                <a:cs typeface="Courier New" panose="02070309020205020404" pitchFamily="49" charset="0"/>
              </a:rPr>
              <a:t>;</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3: a = a*b;</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4: a = a/b;</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default: a= a;</a:t>
            </a:r>
          </a:p>
        </p:txBody>
      </p:sp>
      <p:sp>
        <p:nvSpPr>
          <p:cNvPr id="38" name="Rectangle 37">
            <a:extLst>
              <a:ext uri="{FF2B5EF4-FFF2-40B4-BE49-F238E27FC236}">
                <a16:creationId xmlns:a16="http://schemas.microsoft.com/office/drawing/2014/main" id="{BDDD948E-1856-437F-8D51-4ED976676EEB}"/>
              </a:ext>
            </a:extLst>
          </p:cNvPr>
          <p:cNvSpPr/>
          <p:nvPr/>
        </p:nvSpPr>
        <p:spPr>
          <a:xfrm>
            <a:off x="-17828"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(“%d”, a);</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b="1" dirty="0">
                <a:latin typeface="Courier New" panose="02070309020205020404" pitchFamily="49" charset="0"/>
                <a:cs typeface="Courier New" panose="02070309020205020404" pitchFamily="49" charset="0"/>
              </a:rPr>
              <a:t>Output</a:t>
            </a:r>
            <a:endParaRPr lang="en-US" sz="1875" dirty="0">
              <a:latin typeface="Courier New" panose="02070309020205020404" pitchFamily="49" charset="0"/>
              <a:cs typeface="Courier New" panose="02070309020205020404" pitchFamily="49" charset="0"/>
            </a:endParaRP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311273"/>
            <a:ext cx="2800350" cy="1015663"/>
          </a:xfrm>
          <a:prstGeom prst="rect">
            <a:avLst/>
          </a:prstGeom>
          <a:noFill/>
        </p:spPr>
        <p:txBody>
          <a:bodyPr wrap="square" rtlCol="0">
            <a:spAutoFit/>
          </a:bodyPr>
          <a:lstStyle/>
          <a:p>
            <a:r>
              <a:rPr lang="en-US" sz="1500" dirty="0">
                <a:latin typeface="Courier New" pitchFamily="49" charset="0"/>
                <a:cs typeface="Courier New" pitchFamily="49" charset="0"/>
              </a:rPr>
              <a:t>a)2</a:t>
            </a:r>
          </a:p>
          <a:p>
            <a:r>
              <a:rPr lang="en-US" sz="1500" dirty="0">
                <a:latin typeface="Courier New" pitchFamily="49" charset="0"/>
                <a:cs typeface="Courier New" pitchFamily="49" charset="0"/>
              </a:rPr>
              <a:t>b)5</a:t>
            </a:r>
          </a:p>
          <a:p>
            <a:r>
              <a:rPr lang="en-US" sz="1500" dirty="0">
                <a:latin typeface="Courier New" pitchFamily="49" charset="0"/>
                <a:cs typeface="Courier New" pitchFamily="49" charset="0"/>
              </a:rPr>
              <a:t>c)12</a:t>
            </a:r>
          </a:p>
          <a:p>
            <a:r>
              <a:rPr lang="en-US" sz="1500" dirty="0">
                <a:latin typeface="Courier New" pitchFamily="49" charset="0"/>
                <a:cs typeface="Courier New" pitchFamily="49" charset="0"/>
              </a:rPr>
              <a:t>d)7</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 </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6" name="Picture 2"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29454" y="1793073"/>
            <a:ext cx="492919" cy="45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5585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itchFamily="49" charset="0"/>
                <a:cs typeface="Courier New" pitchFamily="49" charset="0"/>
              </a:rPr>
              <a:t>    }</a:t>
            </a: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spcBef>
                <a:spcPct val="20000"/>
              </a:spcBef>
              <a:defRPr/>
            </a:pPr>
            <a:r>
              <a:rPr lang="en-US" sz="1500" dirty="0">
                <a:solidFill>
                  <a:schemeClr val="bg1"/>
                </a:solidFill>
                <a:latin typeface="Courier New" pitchFamily="49" charset="0"/>
                <a:cs typeface="Courier New" pitchFamily="49" charset="0"/>
              </a:rPr>
              <a:t>    main() </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spcBef>
                <a:spcPct val="20000"/>
              </a:spcBef>
              <a:defRPr/>
            </a:pPr>
            <a:r>
              <a:rPr lang="en-US" sz="1500" dirty="0">
                <a:solidFill>
                  <a:schemeClr val="bg1"/>
                </a:solidFill>
                <a:latin typeface="Courier New" pitchFamily="49" charset="0"/>
                <a:cs typeface="Courier New"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spcBef>
                <a:spcPct val="20000"/>
              </a:spcBef>
              <a:defRPr/>
            </a:pPr>
            <a:r>
              <a:rPr lang="en-US" sz="1500" dirty="0">
                <a:solidFill>
                  <a:schemeClr val="bg1"/>
                </a:solidFill>
                <a:latin typeface="Courier New" pitchFamily="49" charset="0"/>
                <a:cs typeface="Courier New" pitchFamily="49" charset="0"/>
              </a:rPr>
              <a:t>     </a:t>
            </a:r>
            <a:r>
              <a:rPr lang="en-US" sz="1500" dirty="0" err="1">
                <a:solidFill>
                  <a:schemeClr val="bg1"/>
                </a:solidFill>
                <a:latin typeface="Courier New" pitchFamily="49" charset="0"/>
                <a:cs typeface="Courier New" pitchFamily="49" charset="0"/>
              </a:rPr>
              <a:t>int</a:t>
            </a:r>
            <a:r>
              <a:rPr lang="en-US" sz="1500" dirty="0">
                <a:solidFill>
                  <a:schemeClr val="bg1"/>
                </a:solidFill>
                <a:latin typeface="Courier New" pitchFamily="49" charset="0"/>
                <a:cs typeface="Courier New" pitchFamily="49" charset="0"/>
              </a:rPr>
              <a:t> m;</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spcBef>
                <a:spcPct val="20000"/>
              </a:spcBef>
              <a:defRPr/>
            </a:pPr>
            <a:r>
              <a:rPr lang="en-US" sz="1500" dirty="0">
                <a:solidFill>
                  <a:schemeClr val="bg1"/>
                </a:solidFill>
                <a:latin typeface="Courier New" pitchFamily="49" charset="0"/>
                <a:cs typeface="Courier New" pitchFamily="49" charset="0"/>
              </a:rPr>
              <a:t>     char g; </a:t>
            </a:r>
          </a:p>
        </p:txBody>
      </p:sp>
      <p:sp>
        <p:nvSpPr>
          <p:cNvPr id="34" name="Rectangle 33">
            <a:extLst>
              <a:ext uri="{FF2B5EF4-FFF2-40B4-BE49-F238E27FC236}">
                <a16:creationId xmlns:a16="http://schemas.microsoft.com/office/drawing/2014/main" id="{18B9FA3D-661F-4154-837C-FCEFCBDCD0BF}"/>
              </a:ext>
            </a:extLst>
          </p:cNvPr>
          <p:cNvSpPr/>
          <p:nvPr/>
        </p:nvSpPr>
        <p:spPr>
          <a:xfrm>
            <a:off x="17828"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spcBef>
                <a:spcPct val="20000"/>
              </a:spcBef>
              <a:defRPr/>
            </a:pPr>
            <a:r>
              <a:rPr lang="en-US" sz="1500" dirty="0">
                <a:solidFill>
                  <a:schemeClr val="bg1"/>
                </a:solidFill>
                <a:latin typeface="Courier New" pitchFamily="49" charset="0"/>
                <a:cs typeface="Courier New" pitchFamily="49" charset="0"/>
              </a:rPr>
              <a:t>     switch(m)</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itchFamily="49" charset="0"/>
                <a:cs typeface="Courier New" pitchFamily="49" charset="0"/>
              </a:rPr>
              <a:t>     {</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spcBef>
                <a:spcPct val="20000"/>
              </a:spcBef>
              <a:defRPr/>
            </a:pPr>
            <a:r>
              <a:rPr lang="en-US" sz="1500" dirty="0">
                <a:solidFill>
                  <a:schemeClr val="bg1"/>
                </a:solidFill>
                <a:latin typeface="Courier New" pitchFamily="49" charset="0"/>
                <a:cs typeface="Courier New" pitchFamily="49" charset="0"/>
              </a:rPr>
              <a:t>     	case 3: grade="P";break;</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spcBef>
                <a:spcPct val="20000"/>
              </a:spcBef>
              <a:defRPr/>
            </a:pPr>
            <a:r>
              <a:rPr lang="en-US" sz="1500" dirty="0">
                <a:solidFill>
                  <a:schemeClr val="bg1"/>
                </a:solidFill>
                <a:latin typeface="Courier New" pitchFamily="49" charset="0"/>
                <a:cs typeface="Courier New" pitchFamily="49" charset="0"/>
              </a:rPr>
              <a:t>     	case 2: grade="Q";break;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spcBef>
                <a:spcPct val="20000"/>
              </a:spcBef>
              <a:defRPr/>
            </a:pPr>
            <a:r>
              <a:rPr lang="en-US" sz="1500" dirty="0">
                <a:solidFill>
                  <a:schemeClr val="bg1"/>
                </a:solidFill>
                <a:latin typeface="Courier New" pitchFamily="49" charset="0"/>
                <a:cs typeface="Courier New" pitchFamily="49" charset="0"/>
              </a:rPr>
              <a:t>     	case 1: grade="R";break;</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spcBef>
                <a:spcPct val="20000"/>
              </a:spcBef>
              <a:defRPr/>
            </a:pPr>
            <a:r>
              <a:rPr lang="en-US" sz="1500" dirty="0">
                <a:solidFill>
                  <a:schemeClr val="bg1"/>
                </a:solidFill>
                <a:latin typeface="Courier New" pitchFamily="49" charset="0"/>
                <a:cs typeface="Courier New" pitchFamily="49" charset="0"/>
              </a:rPr>
              <a:t>      default: grade="S";</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spcBef>
                <a:spcPct val="20000"/>
              </a:spcBef>
              <a:defRPr/>
            </a:pPr>
            <a:r>
              <a:rPr lang="en-US" sz="1500" dirty="0">
                <a:solidFill>
                  <a:schemeClr val="bg1"/>
                </a:solidFill>
                <a:latin typeface="Courier New" pitchFamily="49" charset="0"/>
                <a:cs typeface="Courier New" pitchFamily="49" charset="0"/>
              </a:rPr>
              <a:t>      break;</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itchFamily="49" charset="0"/>
                <a:cs typeface="Courier New" pitchFamily="49" charset="0"/>
              </a:rPr>
              <a:t>     }</a:t>
            </a: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sp>
        <p:nvSpPr>
          <p:cNvPr id="25" name="Content Placeholder 2"/>
          <p:cNvSpPr txBox="1">
            <a:spLocks/>
          </p:cNvSpPr>
          <p:nvPr/>
        </p:nvSpPr>
        <p:spPr>
          <a:xfrm>
            <a:off x="2515805" y="1232282"/>
            <a:ext cx="4038600" cy="3737373"/>
          </a:xfrm>
          <a:prstGeom prst="rect">
            <a:avLst/>
          </a:prstGeom>
        </p:spPr>
        <p:txBody>
          <a:bodyPr vert="horz" lIns="68580" tIns="34290" rIns="68580" bIns="34290" rtlCol="0">
            <a:noAutofit/>
          </a:bodyPr>
          <a:lstStyle/>
          <a:p>
            <a:pPr defTabSz="685800">
              <a:spcBef>
                <a:spcPct val="20000"/>
              </a:spcBef>
              <a:defRPr/>
            </a:pPr>
            <a:endParaRPr lang="en-US" dirty="0">
              <a:solidFill>
                <a:schemeClr val="bg1"/>
              </a:solidFill>
              <a:latin typeface="Times New Roman" panose="02020603050405020304" pitchFamily="18" charset="0"/>
              <a:cs typeface="Times New Roman" panose="02020603050405020304" pitchFamily="18" charset="0"/>
            </a:endParaRPr>
          </a:p>
        </p:txBody>
      </p:sp>
      <p:sp>
        <p:nvSpPr>
          <p:cNvPr id="26" name="Content Placeholder 3"/>
          <p:cNvSpPr txBox="1">
            <a:spLocks/>
          </p:cNvSpPr>
          <p:nvPr/>
        </p:nvSpPr>
        <p:spPr>
          <a:xfrm>
            <a:off x="6159143" y="964390"/>
            <a:ext cx="4038600" cy="3394472"/>
          </a:xfrm>
          <a:prstGeom prst="rect">
            <a:avLst/>
          </a:prstGeom>
        </p:spPr>
        <p:txBody>
          <a:bodyPr>
            <a:normAutofit/>
          </a:bodyPr>
          <a:lstStyle/>
          <a:p>
            <a:pPr defTabSz="685800">
              <a:spcBef>
                <a:spcPct val="20000"/>
              </a:spcBef>
              <a:defRPr/>
            </a:pPr>
            <a:endParaRPr lang="en-US" sz="1500" dirty="0">
              <a:latin typeface="Courier New" pitchFamily="49" charset="0"/>
              <a:cs typeface="Courier New" pitchFamily="49" charset="0"/>
            </a:endParaRPr>
          </a:p>
          <a:p>
            <a:pPr defTabSz="685800">
              <a:spcBef>
                <a:spcPct val="20000"/>
              </a:spcBef>
              <a:defRPr/>
            </a:pPr>
            <a:r>
              <a:rPr lang="en-US" sz="1500" dirty="0">
                <a:latin typeface="Courier New" pitchFamily="49" charset="0"/>
                <a:cs typeface="Courier New" pitchFamily="49" charset="0"/>
              </a:rPr>
              <a:t>a)Undefined symbol </a:t>
            </a:r>
          </a:p>
          <a:p>
            <a:pPr defTabSz="685800">
              <a:spcBef>
                <a:spcPct val="20000"/>
              </a:spcBef>
              <a:defRPr/>
            </a:pPr>
            <a:r>
              <a:rPr lang="en-US" sz="1500" dirty="0">
                <a:latin typeface="Courier New" pitchFamily="49" charset="0"/>
                <a:cs typeface="Courier New" pitchFamily="49" charset="0"/>
              </a:rPr>
              <a:t>"grade“</a:t>
            </a:r>
          </a:p>
          <a:p>
            <a:pPr defTabSz="685800">
              <a:spcBef>
                <a:spcPct val="20000"/>
              </a:spcBef>
              <a:defRPr/>
            </a:pPr>
            <a:r>
              <a:rPr lang="en-US" sz="1500" dirty="0">
                <a:latin typeface="Courier New" pitchFamily="49" charset="0"/>
                <a:cs typeface="Courier New" pitchFamily="49" charset="0"/>
              </a:rPr>
              <a:t>b) switch statement </a:t>
            </a:r>
          </a:p>
          <a:p>
            <a:pPr defTabSz="685800">
              <a:spcBef>
                <a:spcPct val="20000"/>
              </a:spcBef>
              <a:defRPr/>
            </a:pPr>
            <a:r>
              <a:rPr lang="en-US" sz="1500" dirty="0">
                <a:latin typeface="Courier New" pitchFamily="49" charset="0"/>
                <a:cs typeface="Courier New" pitchFamily="49" charset="0"/>
              </a:rPr>
              <a:t>cannot have more than </a:t>
            </a:r>
          </a:p>
          <a:p>
            <a:pPr defTabSz="685800">
              <a:spcBef>
                <a:spcPct val="20000"/>
              </a:spcBef>
              <a:defRPr/>
            </a:pPr>
            <a:r>
              <a:rPr lang="en-US" sz="1500" dirty="0">
                <a:latin typeface="Courier New" pitchFamily="49" charset="0"/>
                <a:cs typeface="Courier New" pitchFamily="49" charset="0"/>
              </a:rPr>
              <a:t>three labels</a:t>
            </a:r>
          </a:p>
          <a:p>
            <a:pPr defTabSz="685800">
              <a:spcBef>
                <a:spcPct val="20000"/>
              </a:spcBef>
              <a:defRPr/>
            </a:pPr>
            <a:r>
              <a:rPr lang="en-US" sz="1500" dirty="0">
                <a:latin typeface="Courier New" pitchFamily="49" charset="0"/>
                <a:cs typeface="Courier New" pitchFamily="49" charset="0"/>
              </a:rPr>
              <a:t>c</a:t>
            </a:r>
            <a:r>
              <a:rPr lang="en-US" sz="1500" b="1" dirty="0">
                <a:latin typeface="Courier New" pitchFamily="49" charset="0"/>
                <a:cs typeface="Courier New" pitchFamily="49" charset="0"/>
              </a:rPr>
              <a:t>)</a:t>
            </a:r>
            <a:r>
              <a:rPr lang="en-US" sz="1500" dirty="0">
                <a:latin typeface="Courier New" pitchFamily="49" charset="0"/>
                <a:cs typeface="Courier New" pitchFamily="49" charset="0"/>
              </a:rPr>
              <a:t>case label cannot be </a:t>
            </a:r>
          </a:p>
          <a:p>
            <a:pPr defTabSz="685800">
              <a:spcBef>
                <a:spcPct val="20000"/>
              </a:spcBef>
              <a:defRPr/>
            </a:pPr>
            <a:r>
              <a:rPr lang="en-US" sz="1500" dirty="0">
                <a:latin typeface="Courier New" pitchFamily="49" charset="0"/>
                <a:cs typeface="Courier New" pitchFamily="49" charset="0"/>
              </a:rPr>
              <a:t>numbers</a:t>
            </a:r>
          </a:p>
          <a:p>
            <a:pPr defTabSz="685800">
              <a:spcBef>
                <a:spcPct val="20000"/>
              </a:spcBef>
              <a:defRPr/>
            </a:pPr>
            <a:r>
              <a:rPr lang="en-US" sz="1500" dirty="0">
                <a:latin typeface="Courier New" pitchFamily="49" charset="0"/>
                <a:cs typeface="Courier New" pitchFamily="49" charset="0"/>
              </a:rPr>
              <a:t>d) none of these</a:t>
            </a:r>
          </a:p>
        </p:txBody>
      </p:sp>
      <p:pic>
        <p:nvPicPr>
          <p:cNvPr id="27" name="Picture 2"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50925" y="1500174"/>
            <a:ext cx="321471" cy="2678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03740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if((-100 &amp;&amp; 100) || (20 &amp;&amp; -20)</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(“%s” “Condition is true”);</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else</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(“%s” “Condition is false”);</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return 0;</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sp>
        <p:nvSpPr>
          <p:cNvPr id="26" name="Content Placeholder 3"/>
          <p:cNvSpPr txBox="1">
            <a:spLocks/>
          </p:cNvSpPr>
          <p:nvPr/>
        </p:nvSpPr>
        <p:spPr>
          <a:xfrm>
            <a:off x="6266300" y="1339439"/>
            <a:ext cx="4038600" cy="3394472"/>
          </a:xfrm>
          <a:prstGeom prst="rect">
            <a:avLst/>
          </a:prstGeom>
        </p:spPr>
        <p:txBody>
          <a:bodyPr>
            <a:normAutofit/>
          </a:bodyPr>
          <a:lstStyle/>
          <a:p>
            <a:pPr defTabSz="685800" fontAlgn="ctr">
              <a:spcBef>
                <a:spcPct val="20000"/>
              </a:spcBef>
              <a:defRPr/>
            </a:pPr>
            <a:r>
              <a:rPr lang="en-US" sz="1500" dirty="0">
                <a:latin typeface="Courier New" pitchFamily="49" charset="0"/>
                <a:cs typeface="Courier New" pitchFamily="49" charset="0"/>
              </a:rPr>
              <a:t>a)Condition is true.</a:t>
            </a:r>
          </a:p>
          <a:p>
            <a:pPr defTabSz="685800" fontAlgn="ctr">
              <a:spcBef>
                <a:spcPct val="20000"/>
              </a:spcBef>
              <a:defRPr/>
            </a:pPr>
            <a:r>
              <a:rPr lang="en-US" sz="1500" dirty="0">
                <a:latin typeface="Courier New" pitchFamily="49" charset="0"/>
                <a:cs typeface="Courier New" pitchFamily="49" charset="0"/>
              </a:rPr>
              <a:t>b)Condition is false.</a:t>
            </a:r>
          </a:p>
          <a:p>
            <a:pPr defTabSz="685800" fontAlgn="ctr">
              <a:spcBef>
                <a:spcPct val="20000"/>
              </a:spcBef>
              <a:defRPr/>
            </a:pPr>
            <a:r>
              <a:rPr lang="en-US" sz="1500" dirty="0">
                <a:latin typeface="Courier New" pitchFamily="49" charset="0"/>
                <a:cs typeface="Courier New" pitchFamily="49" charset="0"/>
              </a:rPr>
              <a:t>c)No output</a:t>
            </a:r>
          </a:p>
          <a:p>
            <a:pPr defTabSz="685800" fontAlgn="ctr">
              <a:spcBef>
                <a:spcPct val="20000"/>
              </a:spcBef>
              <a:defRPr/>
            </a:pPr>
            <a:r>
              <a:rPr lang="en-US" sz="1500" dirty="0">
                <a:latin typeface="Courier New" pitchFamily="49" charset="0"/>
                <a:cs typeface="Courier New" pitchFamily="49" charset="0"/>
              </a:rPr>
              <a:t>d)ERROR</a:t>
            </a:r>
          </a:p>
        </p:txBody>
      </p:sp>
      <p:pic>
        <p:nvPicPr>
          <p:cNvPr id="27" name="Picture 2"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33254" y="1178703"/>
            <a:ext cx="492919" cy="45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75187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a=10;</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if(a==10)</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(“Hello”);</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break;</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(“OK”);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else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a:t>
            </a:r>
            <a:r>
              <a:rPr lang="en-US" sz="1500" dirty="0" err="1">
                <a:latin typeface="Courier New" panose="02070309020205020404" pitchFamily="49" charset="0"/>
                <a:cs typeface="Courier New" panose="02070309020205020404" pitchFamily="49" charset="0"/>
              </a:rPr>
              <a:t>Hii</a:t>
            </a:r>
            <a:r>
              <a:rPr lang="en-US" sz="1500" dirty="0">
                <a:latin typeface="Courier New" panose="02070309020205020404" pitchFamily="49" charset="0"/>
                <a:cs typeface="Courier New" panose="02070309020205020404" pitchFamily="49" charset="0"/>
              </a:rPr>
              <a:t>”); </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return 0;</a:t>
            </a: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sp>
        <p:nvSpPr>
          <p:cNvPr id="26" name="Content Placeholder 3"/>
          <p:cNvSpPr txBox="1">
            <a:spLocks/>
          </p:cNvSpPr>
          <p:nvPr/>
        </p:nvSpPr>
        <p:spPr>
          <a:xfrm>
            <a:off x="6340091" y="1339439"/>
            <a:ext cx="4038600" cy="3394472"/>
          </a:xfrm>
          <a:prstGeom prst="rect">
            <a:avLst/>
          </a:prstGeom>
        </p:spPr>
        <p:txBody>
          <a:bodyPr>
            <a:normAutofit/>
          </a:bodyPr>
          <a:lstStyle/>
          <a:p>
            <a:pPr defTabSz="685800" fontAlgn="ctr">
              <a:spcBef>
                <a:spcPct val="20000"/>
              </a:spcBef>
              <a:defRPr/>
            </a:pPr>
            <a:r>
              <a:rPr lang="en-US" sz="1500" dirty="0">
                <a:latin typeface="Courier New" pitchFamily="49" charset="0"/>
                <a:cs typeface="Courier New" pitchFamily="49" charset="0"/>
              </a:rPr>
              <a:t>a)Hello...</a:t>
            </a:r>
          </a:p>
          <a:p>
            <a:pPr defTabSz="685800" fontAlgn="ctr">
              <a:spcBef>
                <a:spcPct val="20000"/>
              </a:spcBef>
              <a:defRPr/>
            </a:pPr>
            <a:r>
              <a:rPr lang="en-US" sz="1500" dirty="0">
                <a:latin typeface="Courier New" pitchFamily="49" charset="0"/>
                <a:cs typeface="Courier New" pitchFamily="49" charset="0"/>
              </a:rPr>
              <a:t>b)Hello...OK</a:t>
            </a:r>
          </a:p>
          <a:p>
            <a:pPr defTabSz="685800" fontAlgn="ctr">
              <a:spcBef>
                <a:spcPct val="20000"/>
              </a:spcBef>
              <a:defRPr/>
            </a:pPr>
            <a:r>
              <a:rPr lang="en-US" sz="1500" dirty="0">
                <a:latin typeface="Courier New" pitchFamily="49" charset="0"/>
                <a:cs typeface="Courier New" pitchFamily="49" charset="0"/>
              </a:rPr>
              <a:t>c)OK</a:t>
            </a:r>
          </a:p>
          <a:p>
            <a:pPr defTabSz="685800" fontAlgn="ctr">
              <a:spcBef>
                <a:spcPct val="20000"/>
              </a:spcBef>
              <a:defRPr/>
            </a:pPr>
            <a:r>
              <a:rPr lang="en-US" sz="1500" dirty="0">
                <a:latin typeface="Courier New" pitchFamily="49" charset="0"/>
                <a:cs typeface="Courier New" pitchFamily="49" charset="0"/>
              </a:rPr>
              <a:t>d)Error</a:t>
            </a:r>
          </a:p>
        </p:txBody>
      </p:sp>
      <p:pic>
        <p:nvPicPr>
          <p:cNvPr id="27" name="Picture 2"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400949" y="1982381"/>
            <a:ext cx="492919" cy="45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790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a=500,b=100,c;</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if(!a&gt;=400)</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b=300;</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c=200;</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(“b=%d c=%d\n”,</a:t>
            </a:r>
            <a:r>
              <a:rPr lang="en-US" sz="1500" dirty="0" err="1">
                <a:latin typeface="Courier New" panose="02070309020205020404" pitchFamily="49" charset="0"/>
                <a:cs typeface="Courier New" panose="02070309020205020404" pitchFamily="49" charset="0"/>
              </a:rPr>
              <a:t>b,c</a:t>
            </a:r>
            <a:r>
              <a:rPr lang="en-US" sz="1500" dirty="0">
                <a:latin typeface="Courier New" panose="02070309020205020404" pitchFamily="49" charset="0"/>
                <a:cs typeface="Courier New" panose="02070309020205020404" pitchFamily="49" charset="0"/>
              </a:rPr>
              <a:t>);</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return 0;</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9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61385"/>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4564711"/>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b=300 c=200 </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B=100 c=garbage</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B=300 c=garbage</a:t>
            </a:r>
          </a:p>
          <a:p>
            <a:pPr>
              <a:lnSpc>
                <a:spcPct val="150000"/>
              </a:lnSpc>
            </a:pPr>
            <a:r>
              <a:rPr lang="en-US" sz="1500" dirty="0">
                <a:latin typeface="Courier New" panose="02070309020205020404" pitchFamily="49" charset="0"/>
                <a:cs typeface="Courier New" panose="02070309020205020404" pitchFamily="49" charset="0"/>
              </a:rPr>
              <a:t>4  b=100 c=200</a:t>
            </a: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2"/>
            <a:ext cx="387475" cy="4564711"/>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71055" y="2155127"/>
            <a:ext cx="393689" cy="365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2823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a=2;</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if(a--,--a)</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(“tom”);</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else</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(“jerry”);</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61385"/>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4564711"/>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tom </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Jerry</a:t>
            </a:r>
          </a:p>
          <a:p>
            <a:pPr marL="342900" indent="-342900">
              <a:lnSpc>
                <a:spcPct val="150000"/>
              </a:lnSpc>
              <a:buAutoNum type="arabicPlain" startAt="2"/>
            </a:pPr>
            <a:r>
              <a:rPr lang="en-US" sz="1500" dirty="0" err="1">
                <a:latin typeface="Courier New" panose="02070309020205020404" pitchFamily="49" charset="0"/>
                <a:cs typeface="Courier New" panose="02070309020205020404" pitchFamily="49" charset="0"/>
              </a:rPr>
              <a:t>tomjerry</a:t>
            </a:r>
            <a:endParaRPr lang="en-US" sz="1500" dirty="0">
              <a:latin typeface="Courier New" panose="02070309020205020404" pitchFamily="49" charset="0"/>
              <a:cs typeface="Courier New" panose="02070309020205020404" pitchFamily="49" charset="0"/>
            </a:endParaRPr>
          </a:p>
          <a:p>
            <a:pPr>
              <a:lnSpc>
                <a:spcPct val="150000"/>
              </a:lnSpc>
            </a:pPr>
            <a:r>
              <a:rPr lang="en-US" sz="1500" dirty="0">
                <a:latin typeface="Courier New" panose="02070309020205020404" pitchFamily="49" charset="0"/>
                <a:cs typeface="Courier New" panose="02070309020205020404" pitchFamily="49" charset="0"/>
              </a:rPr>
              <a:t>4  error</a:t>
            </a: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2"/>
            <a:ext cx="387475" cy="4564711"/>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29900" y="1517822"/>
            <a:ext cx="393689" cy="365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0687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152400" y="484776"/>
            <a:ext cx="8464125" cy="611706"/>
          </a:xfrm>
          <a:prstGeom prst="rect">
            <a:avLst/>
          </a:prstGeom>
          <a:noFill/>
        </p:spPr>
        <p:txBody>
          <a:bodyPr wrap="square" rtlCol="0">
            <a:spAutoFit/>
          </a:bodyPr>
          <a:lstStyle/>
          <a:p>
            <a:r>
              <a:rPr lang="en-US" sz="3375" b="1" dirty="0">
                <a:latin typeface="Nunito Sans" panose="00000500000000000000" pitchFamily="2" charset="0"/>
              </a:rPr>
              <a:t>Who is taller?</a:t>
            </a:r>
          </a:p>
        </p:txBody>
      </p:sp>
      <p:sp>
        <p:nvSpPr>
          <p:cNvPr id="18" name="Rectangle 17">
            <a:extLst>
              <a:ext uri="{FF2B5EF4-FFF2-40B4-BE49-F238E27FC236}">
                <a16:creationId xmlns:a16="http://schemas.microsoft.com/office/drawing/2014/main" id="{203ACC38-BFE0-4396-8C90-BA70E8E3A4A1}"/>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10" name="Picture 2" descr="Image result for tall and short images"/>
          <p:cNvPicPr>
            <a:picLocks noChangeAspect="1" noChangeArrowheads="1"/>
          </p:cNvPicPr>
          <p:nvPr/>
        </p:nvPicPr>
        <p:blipFill>
          <a:blip r:embed="rId3"/>
          <a:srcRect/>
          <a:stretch>
            <a:fillRect/>
          </a:stretch>
        </p:blipFill>
        <p:spPr bwMode="auto">
          <a:xfrm>
            <a:off x="5800725" y="2057400"/>
            <a:ext cx="2314575" cy="3214688"/>
          </a:xfrm>
          <a:prstGeom prst="rect">
            <a:avLst/>
          </a:prstGeom>
          <a:noFill/>
        </p:spPr>
      </p:pic>
      <p:sp>
        <p:nvSpPr>
          <p:cNvPr id="11" name="TextBox 10">
            <a:extLst>
              <a:ext uri="{FF2B5EF4-FFF2-40B4-BE49-F238E27FC236}">
                <a16:creationId xmlns:a16="http://schemas.microsoft.com/office/drawing/2014/main" id="{5AFC0D69-68C1-4838-9AC4-A4286388BDC4}"/>
              </a:ext>
            </a:extLst>
          </p:cNvPr>
          <p:cNvSpPr txBox="1"/>
          <p:nvPr/>
        </p:nvSpPr>
        <p:spPr>
          <a:xfrm>
            <a:off x="449036" y="1600200"/>
            <a:ext cx="5351689" cy="190052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latin typeface="Nunito Sans" panose="00000500000000000000" pitchFamily="2" charset="0"/>
              </a:rPr>
              <a:t>How will you find it?</a:t>
            </a:r>
          </a:p>
          <a:p>
            <a:pPr marL="342900" indent="-342900">
              <a:lnSpc>
                <a:spcPct val="150000"/>
              </a:lnSpc>
              <a:buFont typeface="Arial" panose="020B0604020202020204" pitchFamily="34" charset="0"/>
              <a:buChar char="•"/>
            </a:pPr>
            <a:r>
              <a:rPr lang="en-US" sz="2000" dirty="0">
                <a:latin typeface="Nunito Sans" panose="00000500000000000000" pitchFamily="2" charset="0"/>
              </a:rPr>
              <a:t>By comparing</a:t>
            </a:r>
          </a:p>
          <a:p>
            <a:pPr marL="342900" indent="-342900">
              <a:lnSpc>
                <a:spcPct val="150000"/>
              </a:lnSpc>
              <a:buFont typeface="Arial" panose="020B0604020202020204" pitchFamily="34" charset="0"/>
              <a:buChar char="•"/>
            </a:pPr>
            <a:r>
              <a:rPr lang="en-US" sz="2000" dirty="0">
                <a:latin typeface="Nunito Sans" panose="00000500000000000000" pitchFamily="2" charset="0"/>
              </a:rPr>
              <a:t>How to do that in programming?</a:t>
            </a:r>
          </a:p>
          <a:p>
            <a:pPr marL="342900" indent="-342900">
              <a:lnSpc>
                <a:spcPct val="150000"/>
              </a:lnSpc>
              <a:buFont typeface="Arial" panose="020B0604020202020204" pitchFamily="34" charset="0"/>
              <a:buChar char="•"/>
            </a:pPr>
            <a:r>
              <a:rPr lang="en-US" sz="2000" dirty="0">
                <a:latin typeface="Nunito Sans" panose="00000500000000000000" pitchFamily="2" charset="0"/>
              </a:rPr>
              <a:t>Using relational operators</a:t>
            </a:r>
          </a:p>
        </p:txBody>
      </p:sp>
    </p:spTree>
    <p:extLst>
      <p:ext uri="{BB962C8B-B14F-4D97-AF65-F5344CB8AC3E}">
        <p14:creationId xmlns:p14="http://schemas.microsoft.com/office/powerpoint/2010/main" val="1016221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x=10,y=20;</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if(!(!x)&amp;&amp;x)</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(“x=%d\</a:t>
            </a:r>
            <a:r>
              <a:rPr lang="en-US" sz="1500" dirty="0" err="1">
                <a:latin typeface="Courier New" panose="02070309020205020404" pitchFamily="49" charset="0"/>
                <a:cs typeface="Courier New" panose="02070309020205020404" pitchFamily="49" charset="0"/>
              </a:rPr>
              <a:t>n”,x</a:t>
            </a:r>
            <a:r>
              <a:rPr lang="en-US" sz="1500" dirty="0">
                <a:latin typeface="Courier New" panose="02070309020205020404" pitchFamily="49" charset="0"/>
                <a:cs typeface="Courier New" panose="02070309020205020404" pitchFamily="49" charset="0"/>
              </a:rPr>
              <a:t>);</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else</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(“y=%d\</a:t>
            </a:r>
            <a:r>
              <a:rPr lang="en-US" sz="1500" dirty="0" err="1">
                <a:latin typeface="Courier New" panose="02070309020205020404" pitchFamily="49" charset="0"/>
                <a:cs typeface="Courier New" panose="02070309020205020404" pitchFamily="49" charset="0"/>
              </a:rPr>
              <a:t>n”,y</a:t>
            </a:r>
            <a:r>
              <a:rPr lang="en-US" sz="1500" dirty="0">
                <a:latin typeface="Courier New" panose="02070309020205020404" pitchFamily="49" charset="0"/>
                <a:cs typeface="Courier New" panose="02070309020205020404" pitchFamily="49" charset="0"/>
              </a:rPr>
              <a:t>);</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a:p>
            <a:r>
              <a:rPr lang="en-US" sz="1500" dirty="0">
                <a:latin typeface="Courier New" panose="02070309020205020404" pitchFamily="49" charset="0"/>
                <a:cs typeface="Courier New" panose="02070309020205020404" pitchFamily="49" charset="0"/>
              </a:rPr>
              <a:t>	return 0;</a:t>
            </a:r>
          </a:p>
          <a:p>
            <a:endParaRPr lang="en-US" sz="1500" dirty="0">
              <a:latin typeface="Courier New" panose="02070309020205020404" pitchFamily="49" charset="0"/>
              <a:cs typeface="Courier New" panose="02070309020205020404" pitchFamily="49" charset="0"/>
            </a:endParaRP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9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61385"/>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4564711"/>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x=20 </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X=0</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X=10</a:t>
            </a:r>
          </a:p>
          <a:p>
            <a:pPr>
              <a:lnSpc>
                <a:spcPct val="150000"/>
              </a:lnSpc>
            </a:pPr>
            <a:r>
              <a:rPr lang="en-US" sz="1500" dirty="0">
                <a:latin typeface="Courier New" panose="02070309020205020404" pitchFamily="49" charset="0"/>
                <a:cs typeface="Courier New" panose="02070309020205020404" pitchFamily="49" charset="0"/>
              </a:rPr>
              <a:t>4  x=1</a:t>
            </a: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2"/>
            <a:ext cx="387475" cy="4564711"/>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40112" y="1736272"/>
            <a:ext cx="431304" cy="40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8071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b="1" dirty="0">
                <a:solidFill>
                  <a:srgbClr val="FFFF00"/>
                </a:solidFill>
                <a:latin typeface="Courier New" panose="02070309020205020404" pitchFamily="49" charset="0"/>
                <a:cs typeface="Courier New" panose="02070309020205020404" pitchFamily="49" charset="0"/>
              </a:rPr>
              <a:t>13</a:t>
            </a:r>
            <a:r>
              <a:rPr lang="en-US" sz="1500" dirty="0">
                <a:latin typeface="Courier New" panose="02070309020205020404" pitchFamily="49" charset="0"/>
                <a:cs typeface="Courier New" panose="02070309020205020404" pitchFamily="49" charset="0"/>
              </a:rPr>
              <a:t>		break;</a:t>
            </a: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b="1" dirty="0">
                <a:solidFill>
                  <a:srgbClr val="FFFF00"/>
                </a:solidFill>
                <a:latin typeface="Courier New" panose="02070309020205020404" pitchFamily="49" charset="0"/>
                <a:cs typeface="Courier New" panose="02070309020205020404" pitchFamily="49" charset="0"/>
              </a:rPr>
              <a:t>14</a:t>
            </a:r>
            <a:r>
              <a:rPr lang="en-US" sz="1500" dirty="0">
                <a:latin typeface="Courier New" panose="02070309020205020404" pitchFamily="49" charset="0"/>
                <a:cs typeface="Courier New" panose="02070309020205020404" pitchFamily="49" charset="0"/>
              </a:rPr>
              <a:t>		}  }</a:t>
            </a: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double </a:t>
            </a:r>
            <a:r>
              <a:rPr lang="en-US" sz="1500" dirty="0" err="1">
                <a:latin typeface="Courier New" panose="02070309020205020404" pitchFamily="49" charset="0"/>
                <a:cs typeface="Courier New" panose="02070309020205020404" pitchFamily="49" charset="0"/>
              </a:rPr>
              <a:t>ch</a:t>
            </a:r>
            <a:r>
              <a:rPr lang="en-US" sz="1500" dirty="0">
                <a:latin typeface="Courier New" panose="02070309020205020404" pitchFamily="49" charset="0"/>
                <a:cs typeface="Courier New" panose="02070309020205020404" pitchFamily="49" charset="0"/>
              </a:rPr>
              <a:t>;</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(“Enter a value between 1 to 2:”);</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scanf</a:t>
            </a:r>
            <a:r>
              <a:rPr lang="en-US" sz="1500" dirty="0">
                <a:latin typeface="Courier New" panose="02070309020205020404" pitchFamily="49" charset="0"/>
                <a:cs typeface="Courier New" panose="02070309020205020404" pitchFamily="49" charset="0"/>
              </a:rPr>
              <a:t>(“%1f”,&amp;ch);</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switch(</a:t>
            </a:r>
            <a:r>
              <a:rPr lang="en-US" sz="1500" dirty="0" err="1">
                <a:latin typeface="Courier New" panose="02070309020205020404" pitchFamily="49" charset="0"/>
                <a:cs typeface="Courier New" panose="02070309020205020404" pitchFamily="49" charset="0"/>
              </a:rPr>
              <a:t>ch</a:t>
            </a:r>
            <a:r>
              <a:rPr lang="en-US" sz="1500" dirty="0">
                <a:latin typeface="Courier New" panose="02070309020205020404" pitchFamily="49" charset="0"/>
                <a:cs typeface="Courier New" panose="02070309020205020404" pitchFamily="49" charset="0"/>
              </a:rPr>
              <a:t>)</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1:</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b="1" dirty="0">
                <a:solidFill>
                  <a:srgbClr val="FFFF00"/>
                </a:solidFill>
                <a:latin typeface="Courier New" panose="02070309020205020404" pitchFamily="49" charset="0"/>
                <a:cs typeface="Courier New" panose="02070309020205020404" pitchFamily="49" charset="0"/>
              </a:rPr>
              <a:t>9</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(“1”);</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b="1" dirty="0">
                <a:solidFill>
                  <a:srgbClr val="FFFF00"/>
                </a:solidFill>
                <a:latin typeface="Courier New" panose="02070309020205020404" pitchFamily="49" charset="0"/>
                <a:cs typeface="Courier New" panose="02070309020205020404" pitchFamily="49" charset="0"/>
              </a:rPr>
              <a:t>10</a:t>
            </a:r>
            <a:r>
              <a:rPr lang="en-US" sz="1500" dirty="0">
                <a:latin typeface="Courier New" panose="02070309020205020404" pitchFamily="49" charset="0"/>
                <a:cs typeface="Courier New" panose="02070309020205020404" pitchFamily="49" charset="0"/>
              </a:rPr>
              <a:t>		break;</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b="1" dirty="0">
                <a:solidFill>
                  <a:srgbClr val="FFFF00"/>
                </a:solidFill>
                <a:latin typeface="Courier New" panose="02070309020205020404" pitchFamily="49" charset="0"/>
                <a:cs typeface="Courier New" panose="02070309020205020404" pitchFamily="49" charset="0"/>
              </a:rPr>
              <a:t>11</a:t>
            </a:r>
            <a:r>
              <a:rPr lang="en-US" sz="1500" dirty="0">
                <a:latin typeface="Courier New" panose="02070309020205020404" pitchFamily="49" charset="0"/>
                <a:cs typeface="Courier New" panose="02070309020205020404" pitchFamily="49" charset="0"/>
              </a:rPr>
              <a:t>	  case 2:</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b="1" dirty="0">
                <a:solidFill>
                  <a:srgbClr val="FFFF00"/>
                </a:solidFill>
                <a:latin typeface="Courier New" panose="02070309020205020404" pitchFamily="49" charset="0"/>
                <a:cs typeface="Courier New" panose="02070309020205020404" pitchFamily="49" charset="0"/>
              </a:rPr>
              <a:t>12</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(“2”);</a:t>
            </a:r>
          </a:p>
        </p:txBody>
      </p:sp>
      <p:sp>
        <p:nvSpPr>
          <p:cNvPr id="5" name="Rectangle 4">
            <a:extLst>
              <a:ext uri="{FF2B5EF4-FFF2-40B4-BE49-F238E27FC236}">
                <a16:creationId xmlns:a16="http://schemas.microsoft.com/office/drawing/2014/main" id="{8074A68A-EF41-4347-957C-08644B53820C}"/>
              </a:ext>
            </a:extLst>
          </p:cNvPr>
          <p:cNvSpPr/>
          <p:nvPr/>
        </p:nvSpPr>
        <p:spPr>
          <a:xfrm>
            <a:off x="6115050" y="861385"/>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4564711"/>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Compile time error </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1</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2</a:t>
            </a:r>
          </a:p>
          <a:p>
            <a:pPr>
              <a:lnSpc>
                <a:spcPct val="150000"/>
              </a:lnSpc>
            </a:pPr>
            <a:r>
              <a:rPr lang="en-US" sz="1500" dirty="0">
                <a:latin typeface="Courier New" panose="02070309020205020404" pitchFamily="49" charset="0"/>
                <a:cs typeface="Courier New" panose="02070309020205020404" pitchFamily="49" charset="0"/>
              </a:rPr>
              <a:t>4  varies</a:t>
            </a: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2"/>
            <a:ext cx="387475" cy="3179717"/>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665693" y="1122759"/>
            <a:ext cx="406901" cy="377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9989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break;</a:t>
            </a: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 }</a:t>
            </a: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ch</a:t>
            </a:r>
            <a:r>
              <a:rPr lang="en-US" sz="1500" dirty="0">
                <a:latin typeface="Courier New" panose="02070309020205020404" pitchFamily="49" charset="0"/>
                <a:cs typeface="Courier New" panose="02070309020205020404" pitchFamily="49" charset="0"/>
              </a:rPr>
              <a:t>;</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(“Enter a value between 1 to 2:”);</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scanf</a:t>
            </a:r>
            <a:r>
              <a:rPr lang="en-US" sz="1500" dirty="0">
                <a:latin typeface="Courier New" panose="02070309020205020404" pitchFamily="49" charset="0"/>
                <a:cs typeface="Courier New" panose="02070309020205020404" pitchFamily="49" charset="0"/>
              </a:rPr>
              <a:t>(“%d”,&amp;</a:t>
            </a:r>
            <a:r>
              <a:rPr lang="en-US" sz="1500" dirty="0" err="1">
                <a:latin typeface="Courier New" panose="02070309020205020404" pitchFamily="49" charset="0"/>
                <a:cs typeface="Courier New" panose="02070309020205020404" pitchFamily="49" charset="0"/>
              </a:rPr>
              <a:t>ch</a:t>
            </a:r>
            <a:r>
              <a:rPr lang="en-US" sz="1500" dirty="0">
                <a:latin typeface="Courier New" panose="02070309020205020404" pitchFamily="49" charset="0"/>
                <a:cs typeface="Courier New" panose="02070309020205020404" pitchFamily="49" charset="0"/>
              </a:rPr>
              <a:t>);</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switch(</a:t>
            </a:r>
            <a:r>
              <a:rPr lang="en-US" sz="1500" dirty="0" err="1">
                <a:latin typeface="Courier New" panose="02070309020205020404" pitchFamily="49" charset="0"/>
                <a:cs typeface="Courier New" panose="02070309020205020404" pitchFamily="49" charset="0"/>
              </a:rPr>
              <a:t>ch</a:t>
            </a:r>
            <a:r>
              <a:rPr lang="en-US" sz="1500" dirty="0">
                <a:latin typeface="Courier New" panose="02070309020205020404" pitchFamily="49" charset="0"/>
                <a:cs typeface="Courier New" panose="02070309020205020404" pitchFamily="49" charset="0"/>
              </a:rPr>
              <a:t>)</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1:</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9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(“1\n”);</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break;</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2:</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(“2\n”);</a:t>
            </a:r>
          </a:p>
        </p:txBody>
      </p:sp>
      <p:sp>
        <p:nvSpPr>
          <p:cNvPr id="5" name="Rectangle 4">
            <a:extLst>
              <a:ext uri="{FF2B5EF4-FFF2-40B4-BE49-F238E27FC236}">
                <a16:creationId xmlns:a16="http://schemas.microsoft.com/office/drawing/2014/main" id="{8074A68A-EF41-4347-957C-08644B53820C}"/>
              </a:ext>
            </a:extLst>
          </p:cNvPr>
          <p:cNvSpPr/>
          <p:nvPr/>
        </p:nvSpPr>
        <p:spPr>
          <a:xfrm>
            <a:off x="6115050" y="861385"/>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4564711"/>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1  1 </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Hi 2</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Runtime error</a:t>
            </a:r>
          </a:p>
          <a:p>
            <a:pPr>
              <a:lnSpc>
                <a:spcPct val="150000"/>
              </a:lnSpc>
            </a:pPr>
            <a:r>
              <a:rPr lang="en-US" sz="1500" dirty="0">
                <a:latin typeface="Courier New" panose="02070309020205020404" pitchFamily="49" charset="0"/>
                <a:cs typeface="Courier New" panose="02070309020205020404" pitchFamily="49" charset="0"/>
              </a:rPr>
              <a:t>4  2</a:t>
            </a: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1314</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86550" y="2124128"/>
            <a:ext cx="457200" cy="40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0209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a=10;</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switch(a)</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500" dirty="0">
                <a:latin typeface="Courier New" panose="02070309020205020404" pitchFamily="49" charset="0"/>
                <a:cs typeface="Courier New" panose="02070309020205020404" pitchFamily="49" charset="0"/>
              </a:rPr>
              <a:t>   {</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5+5:</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(“Hello\n”);</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default: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9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(“ok\n”);</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0" name="Rectangle 39">
            <a:extLst>
              <a:ext uri="{FF2B5EF4-FFF2-40B4-BE49-F238E27FC236}">
                <a16:creationId xmlns:a16="http://schemas.microsoft.com/office/drawing/2014/main" id="{2B13E311-7EBF-430C-AB0A-ADAD25B5A66E}"/>
              </a:ext>
            </a:extLst>
          </p:cNvPr>
          <p:cNvSpPr/>
          <p:nvPr/>
        </p:nvSpPr>
        <p:spPr>
          <a:xfrm>
            <a:off x="-1399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61385"/>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8"/>
            <a:ext cx="2800350" cy="4910960"/>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Hello </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OK</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Hello</a:t>
            </a:r>
          </a:p>
          <a:p>
            <a:pPr>
              <a:lnSpc>
                <a:spcPct val="150000"/>
              </a:lnSpc>
            </a:pPr>
            <a:r>
              <a:rPr lang="en-US" sz="1500" dirty="0">
                <a:latin typeface="Courier New" panose="02070309020205020404" pitchFamily="49" charset="0"/>
                <a:cs typeface="Courier New" panose="02070309020205020404" pitchFamily="49" charset="0"/>
              </a:rPr>
              <a:t>   Ok</a:t>
            </a:r>
          </a:p>
          <a:p>
            <a:pPr>
              <a:lnSpc>
                <a:spcPct val="150000"/>
              </a:lnSpc>
            </a:pPr>
            <a:r>
              <a:rPr lang="en-US" sz="1500" dirty="0">
                <a:latin typeface="Courier New" panose="02070309020205020404" pitchFamily="49" charset="0"/>
                <a:cs typeface="Courier New" panose="02070309020205020404" pitchFamily="49" charset="0"/>
              </a:rPr>
              <a:t>4  Error</a:t>
            </a: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4564711"/>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75932" y="2118116"/>
            <a:ext cx="457200" cy="40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8676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char </a:t>
            </a:r>
            <a:r>
              <a:rPr lang="en-US" sz="1500" dirty="0" err="1">
                <a:latin typeface="Courier New" panose="02070309020205020404" pitchFamily="49" charset="0"/>
                <a:cs typeface="Courier New" panose="02070309020205020404" pitchFamily="49" charset="0"/>
              </a:rPr>
              <a:t>val</a:t>
            </a:r>
            <a:r>
              <a:rPr lang="en-US" sz="1500" dirty="0">
                <a:latin typeface="Courier New" panose="02070309020205020404" pitchFamily="49" charset="0"/>
                <a:cs typeface="Courier New" panose="02070309020205020404" pitchFamily="49" charset="0"/>
              </a:rPr>
              <a:t>=1;</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if(</a:t>
            </a:r>
            <a:r>
              <a:rPr lang="en-US" sz="1500" dirty="0" err="1">
                <a:latin typeface="Courier New" panose="02070309020205020404" pitchFamily="49" charset="0"/>
                <a:cs typeface="Courier New" panose="02070309020205020404" pitchFamily="49" charset="0"/>
              </a:rPr>
              <a:t>val</a:t>
            </a:r>
            <a:r>
              <a:rPr lang="en-US" sz="1500" dirty="0">
                <a:latin typeface="Courier New" panose="02070309020205020404" pitchFamily="49" charset="0"/>
                <a:cs typeface="Courier New" panose="02070309020205020404" pitchFamily="49" charset="0"/>
              </a:rPr>
              <a:t>--==0))</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(“TRUE”);</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1500" dirty="0">
                <a:latin typeface="Courier New" panose="02070309020205020404" pitchFamily="49" charset="0"/>
                <a:cs typeface="Courier New" panose="02070309020205020404" pitchFamily="49" charset="0"/>
              </a:rPr>
              <a:t>	 else</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(“FALSE”);</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61385"/>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4564711"/>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FALSE </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Error</a:t>
            </a:r>
          </a:p>
          <a:p>
            <a:pPr marL="342900" indent="-342900">
              <a:lnSpc>
                <a:spcPct val="150000"/>
              </a:lnSpc>
              <a:buAutoNum type="arabicPlain" startAt="2"/>
            </a:pPr>
            <a:r>
              <a:rPr lang="en-US" sz="1500" dirty="0">
                <a:latin typeface="Courier New" panose="02070309020205020404" pitchFamily="49" charset="0"/>
                <a:cs typeface="Courier New" panose="02070309020205020404" pitchFamily="49" charset="0"/>
              </a:rPr>
              <a:t>TRUE</a:t>
            </a:r>
          </a:p>
          <a:p>
            <a:pPr>
              <a:lnSpc>
                <a:spcPct val="150000"/>
              </a:lnSpc>
            </a:pPr>
            <a:r>
              <a:rPr lang="en-US" sz="1500" dirty="0">
                <a:latin typeface="Courier New" panose="02070309020205020404" pitchFamily="49" charset="0"/>
                <a:cs typeface="Courier New" panose="02070309020205020404" pitchFamily="49" charset="0"/>
              </a:rPr>
              <a:t>4  None</a:t>
            </a: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2"/>
            <a:ext cx="387475" cy="3179717"/>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endParaRPr lang="en-US" sz="1500" b="1" dirty="0">
              <a:solidFill>
                <a:srgbClr val="FFFF00"/>
              </a:solidFill>
              <a:latin typeface="Courier New" panose="02070309020205020404" pitchFamily="49" charset="0"/>
              <a:cs typeface="Courier New" panose="02070309020205020404" pitchFamily="49" charset="0"/>
            </a:endParaRP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22353" y="1178703"/>
            <a:ext cx="457200" cy="40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9764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a:t>
            </a:r>
          </a:p>
          <a:p>
            <a:r>
              <a:rPr lang="en-US" sz="1500" dirty="0">
                <a:latin typeface="Courier New" panose="02070309020205020404" pitchFamily="49" charset="0"/>
                <a:cs typeface="Courier New" panose="02070309020205020404" pitchFamily="49" charset="0"/>
              </a:rPr>
              <a:t> 	</a:t>
            </a:r>
            <a:r>
              <a:rPr lang="en-US" sz="1500" dirty="0">
                <a:latin typeface="Times New Roman" panose="02020603050405020304" pitchFamily="18" charset="0"/>
                <a:cs typeface="Times New Roman" panose="02020603050405020304" pitchFamily="18" charset="0"/>
              </a:rPr>
              <a:t>main()</a:t>
            </a:r>
          </a:p>
          <a:p>
            <a:endParaRPr lang="en-US" sz="1500" dirty="0">
              <a:latin typeface="Courier New" panose="02070309020205020404" pitchFamily="49" charset="0"/>
              <a:cs typeface="Courier New" panose="02070309020205020404" pitchFamily="49" charset="0"/>
            </a:endParaRP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if(1)</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a:t>
            </a:r>
            <a:r>
              <a:rPr lang="en-US" sz="1500" dirty="0" err="1">
                <a:latin typeface="Courier New" panose="02070309020205020404" pitchFamily="49" charset="0"/>
                <a:cs typeface="Courier New" panose="02070309020205020404" pitchFamily="49" charset="0"/>
              </a:rPr>
              <a:t>Hai</a:t>
            </a:r>
            <a:r>
              <a:rPr lang="en-US" sz="1500" dirty="0">
                <a:latin typeface="Courier New" panose="02070309020205020404" pitchFamily="49" charset="0"/>
                <a:cs typeface="Courier New" panose="02070309020205020404" pitchFamily="49" charset="0"/>
              </a:rPr>
              <a:t>”);</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else</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(“Hello”);</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 </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5" name="Rectangle 4">
            <a:extLst>
              <a:ext uri="{FF2B5EF4-FFF2-40B4-BE49-F238E27FC236}">
                <a16:creationId xmlns:a16="http://schemas.microsoft.com/office/drawing/2014/main" id="{8074A68A-EF41-4347-957C-08644B53820C}"/>
              </a:ext>
            </a:extLst>
          </p:cNvPr>
          <p:cNvSpPr/>
          <p:nvPr/>
        </p:nvSpPr>
        <p:spPr>
          <a:xfrm>
            <a:off x="6115050" y="861385"/>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8"/>
            <a:ext cx="2800350" cy="4910960"/>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a) </a:t>
            </a:r>
            <a:r>
              <a:rPr lang="en-US" sz="1500" dirty="0">
                <a:latin typeface="Times New Roman" panose="02020603050405020304" pitchFamily="18" charset="0"/>
                <a:cs typeface="Times New Roman" panose="02020603050405020304" pitchFamily="18" charset="0"/>
              </a:rPr>
              <a:t>Error</a:t>
            </a:r>
            <a:r>
              <a:rPr lang="en-US" sz="1500" dirty="0">
                <a:latin typeface="Courier New" panose="02070309020205020404" pitchFamily="49" charset="0"/>
                <a:cs typeface="Courier New" panose="02070309020205020404" pitchFamily="49" charset="0"/>
              </a:rPr>
              <a:t> </a:t>
            </a:r>
          </a:p>
          <a:p>
            <a:pPr>
              <a:lnSpc>
                <a:spcPct val="150000"/>
              </a:lnSpc>
            </a:pPr>
            <a:r>
              <a:rPr lang="en-US" sz="1500" dirty="0">
                <a:latin typeface="Courier New" panose="02070309020205020404" pitchFamily="49" charset="0"/>
                <a:cs typeface="Courier New" panose="02070309020205020404" pitchFamily="49" charset="0"/>
              </a:rPr>
              <a:t>2  b) </a:t>
            </a:r>
            <a:r>
              <a:rPr lang="en-US" sz="1500" dirty="0" err="1">
                <a:latin typeface="Courier New" panose="02070309020205020404" pitchFamily="49" charset="0"/>
                <a:cs typeface="Courier New" panose="02070309020205020404" pitchFamily="49" charset="0"/>
              </a:rPr>
              <a:t>Hai</a:t>
            </a:r>
            <a:r>
              <a:rPr lang="en-US" sz="1500" dirty="0">
                <a:latin typeface="Courier New" panose="02070309020205020404" pitchFamily="49" charset="0"/>
                <a:cs typeface="Courier New" panose="02070309020205020404" pitchFamily="49" charset="0"/>
              </a:rPr>
              <a:t>   </a:t>
            </a:r>
          </a:p>
          <a:p>
            <a:pPr>
              <a:lnSpc>
                <a:spcPct val="150000"/>
              </a:lnSpc>
            </a:pPr>
            <a:r>
              <a:rPr lang="en-US" sz="1500" dirty="0">
                <a:latin typeface="Courier New" panose="02070309020205020404" pitchFamily="49" charset="0"/>
                <a:cs typeface="Courier New" panose="02070309020205020404" pitchFamily="49" charset="0"/>
              </a:rPr>
              <a:t>3  c) Hello</a:t>
            </a:r>
          </a:p>
          <a:p>
            <a:pPr>
              <a:lnSpc>
                <a:spcPct val="150000"/>
              </a:lnSpc>
            </a:pPr>
            <a:r>
              <a:rPr lang="en-US" sz="1500" dirty="0">
                <a:latin typeface="Courier New" panose="02070309020205020404" pitchFamily="49" charset="0"/>
                <a:cs typeface="Courier New" panose="02070309020205020404" pitchFamily="49" charset="0"/>
              </a:rPr>
              <a:t>4  d) No output</a:t>
            </a: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55765" y="1490758"/>
            <a:ext cx="369689" cy="342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3328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a:solidFill>
                  <a:schemeClr val="bg1"/>
                </a:solidFill>
                <a:latin typeface="Courier New" panose="02070309020205020404" pitchFamily="49" charset="0"/>
                <a:cs typeface="Courier New" panose="02070309020205020404" pitchFamily="49" charset="0"/>
              </a:rPr>
              <a:t>{</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if(5,4,3,2,1,0)</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(“True”);</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else</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(“False”);</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2140971"/>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a) True</a:t>
            </a:r>
          </a:p>
          <a:p>
            <a:pPr>
              <a:lnSpc>
                <a:spcPct val="150000"/>
              </a:lnSpc>
            </a:pPr>
            <a:r>
              <a:rPr lang="en-US" sz="1500" dirty="0">
                <a:latin typeface="Courier New" panose="02070309020205020404" pitchFamily="49" charset="0"/>
                <a:cs typeface="Courier New" panose="02070309020205020404" pitchFamily="49" charset="0"/>
              </a:rPr>
              <a:t>2 b) False  </a:t>
            </a:r>
          </a:p>
          <a:p>
            <a:pPr>
              <a:lnSpc>
                <a:spcPct val="150000"/>
              </a:lnSpc>
            </a:pPr>
            <a:r>
              <a:rPr lang="en-US" sz="1500" dirty="0">
                <a:latin typeface="Courier New" panose="02070309020205020404" pitchFamily="49" charset="0"/>
                <a:cs typeface="Courier New" panose="02070309020205020404" pitchFamily="49" charset="0"/>
              </a:rPr>
              <a:t>3 c) True False</a:t>
            </a:r>
          </a:p>
          <a:p>
            <a:pPr>
              <a:lnSpc>
                <a:spcPct val="150000"/>
              </a:lnSpc>
            </a:pPr>
            <a:r>
              <a:rPr lang="en-US" sz="1500" dirty="0">
                <a:latin typeface="Courier New" panose="02070309020205020404" pitchFamily="49" charset="0"/>
                <a:cs typeface="Courier New" panose="02070309020205020404" pitchFamily="49" charset="0"/>
              </a:rPr>
              <a:t>4 d) Error</a:t>
            </a:r>
          </a:p>
          <a:p>
            <a:pPr>
              <a:lnSpc>
                <a:spcPct val="150000"/>
              </a:lnSpc>
            </a:pPr>
            <a:r>
              <a:rPr lang="en-US" sz="1500" dirty="0">
                <a:latin typeface="Courier New" panose="02070309020205020404" pitchFamily="49" charset="0"/>
                <a:cs typeface="Courier New" panose="02070309020205020404" pitchFamily="49" charset="0"/>
              </a:rPr>
              <a:t>  </a:t>
            </a:r>
          </a:p>
          <a:p>
            <a:pPr>
              <a:lnSpc>
                <a:spcPct val="150000"/>
              </a:lnSpc>
            </a:pPr>
            <a:r>
              <a:rPr lang="en-US" sz="1500" dirty="0">
                <a:latin typeface="Courier New" panose="02070309020205020404" pitchFamily="49" charset="0"/>
                <a:cs typeface="Courier New" panose="02070309020205020404" pitchFamily="49" charset="0"/>
              </a:rPr>
              <a:t>  </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99082" y="1371600"/>
            <a:ext cx="457200" cy="40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2295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if(</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a:t>
            </a:r>
            <a:r>
              <a:rPr lang="en-US" sz="1500" dirty="0" err="1">
                <a:latin typeface="Courier New" panose="02070309020205020404" pitchFamily="49" charset="0"/>
                <a:cs typeface="Courier New" panose="02070309020205020404" pitchFamily="49" charset="0"/>
              </a:rPr>
              <a:t>Hai</a:t>
            </a:r>
            <a:r>
              <a:rPr lang="en-US" sz="1500" dirty="0">
                <a:latin typeface="Courier New" panose="02070309020205020404" pitchFamily="49" charset="0"/>
                <a:cs typeface="Courier New" panose="02070309020205020404" pitchFamily="49" charset="0"/>
              </a:rPr>
              <a:t>”)) </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a:t>
            </a:r>
            <a:r>
              <a:rPr lang="en-US" sz="1500" dirty="0">
                <a:solidFill>
                  <a:srgbClr val="00B0F0"/>
                </a:solidFill>
                <a:latin typeface="Courier New" panose="02070309020205020404" pitchFamily="49" charset="0"/>
                <a:cs typeface="Courier New" panose="02070309020205020404" pitchFamily="49" charset="0"/>
              </a:rPr>
              <a:t>naveen</a:t>
            </a:r>
            <a:r>
              <a:rPr lang="en-US" sz="1500" dirty="0">
                <a:latin typeface="Courier New" panose="02070309020205020404" pitchFamily="49" charset="0"/>
                <a:cs typeface="Courier New" panose="02070309020205020404" pitchFamily="49" charset="0"/>
              </a:rPr>
              <a:t>”);</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else</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(“Focus”);</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073663" y="848055"/>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1448473"/>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a) Error</a:t>
            </a:r>
          </a:p>
          <a:p>
            <a:pPr>
              <a:lnSpc>
                <a:spcPct val="150000"/>
              </a:lnSpc>
            </a:pPr>
            <a:r>
              <a:rPr lang="en-US" sz="1500" dirty="0">
                <a:latin typeface="Courier New" panose="02070309020205020404" pitchFamily="49" charset="0"/>
                <a:cs typeface="Courier New" panose="02070309020205020404" pitchFamily="49" charset="0"/>
              </a:rPr>
              <a:t>2 b) Hai naveen</a:t>
            </a:r>
          </a:p>
          <a:p>
            <a:pPr>
              <a:lnSpc>
                <a:spcPct val="150000"/>
              </a:lnSpc>
            </a:pPr>
            <a:r>
              <a:rPr lang="en-US" sz="1500" dirty="0">
                <a:latin typeface="Courier New" panose="02070309020205020404" pitchFamily="49" charset="0"/>
                <a:cs typeface="Courier New" panose="02070309020205020404" pitchFamily="49" charset="0"/>
              </a:rPr>
              <a:t>3 c) </a:t>
            </a:r>
            <a:r>
              <a:rPr lang="en-US" sz="1500" dirty="0" err="1">
                <a:latin typeface="Courier New" panose="02070309020205020404" pitchFamily="49" charset="0"/>
                <a:cs typeface="Courier New" panose="02070309020205020404" pitchFamily="49" charset="0"/>
              </a:rPr>
              <a:t>HaiFocus</a:t>
            </a:r>
            <a:endParaRPr lang="en-US" sz="1500" dirty="0">
              <a:latin typeface="Courier New" panose="02070309020205020404" pitchFamily="49" charset="0"/>
              <a:cs typeface="Courier New" panose="02070309020205020404" pitchFamily="49" charset="0"/>
            </a:endParaRPr>
          </a:p>
          <a:p>
            <a:pPr>
              <a:lnSpc>
                <a:spcPct val="150000"/>
              </a:lnSpc>
            </a:pPr>
            <a:r>
              <a:rPr lang="en-US" sz="1500" dirty="0">
                <a:latin typeface="Courier New" panose="02070309020205020404" pitchFamily="49" charset="0"/>
                <a:cs typeface="Courier New" panose="02070309020205020404" pitchFamily="49" charset="0"/>
              </a:rPr>
              <a:t>4 d) naveen</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05494" y="1397643"/>
            <a:ext cx="400306" cy="3712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7696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if(-1) </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a:t>
            </a:r>
            <a:r>
              <a:rPr lang="en-US" sz="1500" dirty="0">
                <a:solidFill>
                  <a:srgbClr val="00B0F0"/>
                </a:solidFill>
                <a:latin typeface="Courier New" panose="02070309020205020404" pitchFamily="49" charset="0"/>
                <a:cs typeface="Courier New" panose="02070309020205020404" pitchFamily="49" charset="0"/>
              </a:rPr>
              <a:t>True</a:t>
            </a:r>
            <a:r>
              <a:rPr lang="en-US" sz="1500" dirty="0">
                <a:latin typeface="Courier New" panose="02070309020205020404" pitchFamily="49" charset="0"/>
                <a:cs typeface="Courier New" panose="02070309020205020404" pitchFamily="49" charset="0"/>
              </a:rPr>
              <a:t>”);</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else</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(“False”);</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30311" y="1330278"/>
            <a:ext cx="2800350" cy="1448473"/>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a) True </a:t>
            </a:r>
          </a:p>
          <a:p>
            <a:pPr>
              <a:lnSpc>
                <a:spcPct val="150000"/>
              </a:lnSpc>
            </a:pPr>
            <a:r>
              <a:rPr lang="en-US" sz="1500" dirty="0">
                <a:latin typeface="Courier New" panose="02070309020205020404" pitchFamily="49" charset="0"/>
                <a:cs typeface="Courier New" panose="02070309020205020404" pitchFamily="49" charset="0"/>
              </a:rPr>
              <a:t>2 b) False</a:t>
            </a:r>
          </a:p>
          <a:p>
            <a:pPr>
              <a:lnSpc>
                <a:spcPct val="150000"/>
              </a:lnSpc>
            </a:pPr>
            <a:r>
              <a:rPr lang="en-US" sz="1500" dirty="0">
                <a:latin typeface="Courier New" panose="02070309020205020404" pitchFamily="49" charset="0"/>
                <a:cs typeface="Courier New" panose="02070309020205020404" pitchFamily="49" charset="0"/>
              </a:rPr>
              <a:t>3 c) True False</a:t>
            </a:r>
          </a:p>
          <a:p>
            <a:pPr>
              <a:lnSpc>
                <a:spcPct val="150000"/>
              </a:lnSpc>
            </a:pPr>
            <a:r>
              <a:rPr lang="en-US" sz="1500" dirty="0">
                <a:latin typeface="Courier New" panose="02070309020205020404" pitchFamily="49" charset="0"/>
                <a:cs typeface="Courier New" panose="02070309020205020404" pitchFamily="49" charset="0"/>
              </a:rPr>
              <a:t>4 d) Error</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84027" y="1207597"/>
            <a:ext cx="492919" cy="457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708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a:solidFill>
                  <a:srgbClr val="F05136"/>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b="1" dirty="0">
                <a:solidFill>
                  <a:srgbClr val="7030A0"/>
                </a:solidFill>
                <a:latin typeface="Courier New" panose="02070309020205020404" pitchFamily="49" charset="0"/>
                <a:cs typeface="Courier New" panose="02070309020205020404" pitchFamily="49" charset="0"/>
              </a:rPr>
              <a:t>  </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a=100, b=300;</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if(a&gt;50)</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a=200;</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b=400;</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a:t>
            </a:r>
            <a:r>
              <a:rPr lang="en-US" sz="1500" dirty="0" err="1">
                <a:latin typeface="Courier New" panose="02070309020205020404" pitchFamily="49" charset="0"/>
                <a:cs typeface="Courier New" panose="02070309020205020404" pitchFamily="49" charset="0"/>
              </a:rPr>
              <a:t>d”,b</a:t>
            </a:r>
            <a:r>
              <a:rPr lang="en-US" sz="1500" dirty="0">
                <a:latin typeface="Courier New" panose="02070309020205020404" pitchFamily="49" charset="0"/>
                <a:cs typeface="Courier New" panose="02070309020205020404" pitchFamily="49" charset="0"/>
              </a:rPr>
              <a:t>);</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38200" y="1288956"/>
            <a:ext cx="2800350" cy="1448473"/>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a) 400</a:t>
            </a:r>
          </a:p>
          <a:p>
            <a:pPr>
              <a:lnSpc>
                <a:spcPct val="150000"/>
              </a:lnSpc>
            </a:pPr>
            <a:r>
              <a:rPr lang="en-US" sz="1500" dirty="0">
                <a:latin typeface="Courier New" panose="02070309020205020404" pitchFamily="49" charset="0"/>
                <a:cs typeface="Courier New" panose="02070309020205020404" pitchFamily="49" charset="0"/>
              </a:rPr>
              <a:t>2 b) 300</a:t>
            </a:r>
          </a:p>
          <a:p>
            <a:pPr>
              <a:lnSpc>
                <a:spcPct val="150000"/>
              </a:lnSpc>
            </a:pPr>
            <a:r>
              <a:rPr lang="en-US" sz="1500" dirty="0">
                <a:latin typeface="Courier New" panose="02070309020205020404" pitchFamily="49" charset="0"/>
                <a:cs typeface="Courier New" panose="02070309020205020404" pitchFamily="49" charset="0"/>
              </a:rPr>
              <a:t>3 c) 100</a:t>
            </a:r>
          </a:p>
          <a:p>
            <a:pPr>
              <a:lnSpc>
                <a:spcPct val="150000"/>
              </a:lnSpc>
            </a:pPr>
            <a:r>
              <a:rPr lang="en-US" sz="1500" dirty="0">
                <a:latin typeface="Courier New" panose="02070309020205020404" pitchFamily="49" charset="0"/>
                <a:cs typeface="Courier New" panose="02070309020205020404" pitchFamily="49" charset="0"/>
              </a:rPr>
              <a:t>4 d) Error</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59758" y="1224236"/>
            <a:ext cx="378617" cy="3511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5941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56512" y="298281"/>
            <a:ext cx="8464125" cy="611706"/>
          </a:xfrm>
          <a:prstGeom prst="rect">
            <a:avLst/>
          </a:prstGeom>
          <a:noFill/>
        </p:spPr>
        <p:txBody>
          <a:bodyPr wrap="square" rtlCol="0">
            <a:spAutoFit/>
          </a:bodyPr>
          <a:lstStyle/>
          <a:p>
            <a:r>
              <a:rPr lang="en-US" sz="3375" b="1" dirty="0">
                <a:latin typeface="Nunito Sans" panose="00000500000000000000" pitchFamily="2" charset="0"/>
              </a:rPr>
              <a:t>if  statement</a:t>
            </a:r>
          </a:p>
        </p:txBody>
      </p:sp>
      <p:sp>
        <p:nvSpPr>
          <p:cNvPr id="18" name="Rectangle 17">
            <a:extLst>
              <a:ext uri="{FF2B5EF4-FFF2-40B4-BE49-F238E27FC236}">
                <a16:creationId xmlns:a16="http://schemas.microsoft.com/office/drawing/2014/main" id="{203ACC38-BFE0-4396-8C90-BA70E8E3A4A1}"/>
              </a:ext>
            </a:extLst>
          </p:cNvPr>
          <p:cNvSpPr/>
          <p:nvPr/>
        </p:nvSpPr>
        <p:spPr>
          <a:xfrm>
            <a:off x="449036" y="1390793"/>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extBox 1">
            <a:extLst>
              <a:ext uri="{FF2B5EF4-FFF2-40B4-BE49-F238E27FC236}">
                <a16:creationId xmlns:a16="http://schemas.microsoft.com/office/drawing/2014/main" id="{DDE20261-66E0-4439-1764-D8E89693C7E6}"/>
              </a:ext>
            </a:extLst>
          </p:cNvPr>
          <p:cNvSpPr txBox="1"/>
          <p:nvPr/>
        </p:nvSpPr>
        <p:spPr>
          <a:xfrm>
            <a:off x="256512" y="1600200"/>
            <a:ext cx="8277888" cy="2862322"/>
          </a:xfrm>
          <a:prstGeom prst="rect">
            <a:avLst/>
          </a:prstGeom>
          <a:noFill/>
        </p:spPr>
        <p:txBody>
          <a:bodyPr wrap="square" rtlCol="0">
            <a:spAutoFit/>
          </a:bodyPr>
          <a:lstStyle/>
          <a:p>
            <a:r>
              <a:rPr lang="en-US" sz="2000" dirty="0">
                <a:solidFill>
                  <a:schemeClr val="accent3"/>
                </a:solidFill>
                <a:latin typeface="Lato" panose="020B0604020202020204" charset="0"/>
              </a:rPr>
              <a:t>Syntax :</a:t>
            </a:r>
          </a:p>
          <a:p>
            <a:endParaRPr lang="en-US" sz="2000" dirty="0">
              <a:latin typeface="Lato" panose="020B0604020202020204" charset="0"/>
            </a:endParaRPr>
          </a:p>
          <a:p>
            <a:r>
              <a:rPr lang="en-US" sz="2000" b="1" dirty="0">
                <a:latin typeface="Lato" panose="020B0604020202020204" charset="0"/>
              </a:rPr>
              <a:t>if(condition)</a:t>
            </a:r>
          </a:p>
          <a:p>
            <a:r>
              <a:rPr lang="en-US" sz="2000" b="1" dirty="0">
                <a:latin typeface="Lato" panose="020B0604020202020204" charset="0"/>
              </a:rPr>
              <a:t>{ </a:t>
            </a:r>
          </a:p>
          <a:p>
            <a:r>
              <a:rPr lang="en-US" sz="2000" b="1" dirty="0">
                <a:latin typeface="Lato" panose="020B0604020202020204" charset="0"/>
              </a:rPr>
              <a:t>          // Statements inside. </a:t>
            </a:r>
          </a:p>
          <a:p>
            <a:endParaRPr lang="en-US" sz="2000" b="1" dirty="0">
              <a:latin typeface="Lato" panose="020B0604020202020204" charset="0"/>
            </a:endParaRPr>
          </a:p>
          <a:p>
            <a:r>
              <a:rPr lang="en-US" sz="2000" b="1" dirty="0">
                <a:latin typeface="Lato" panose="020B0604020202020204" charset="0"/>
              </a:rPr>
              <a:t>}</a:t>
            </a:r>
          </a:p>
          <a:p>
            <a:r>
              <a:rPr lang="en-US" sz="2000" dirty="0">
                <a:latin typeface="Lato" panose="020B0604020202020204" charset="0"/>
              </a:rPr>
              <a:t>//remaining statements</a:t>
            </a:r>
          </a:p>
          <a:p>
            <a:r>
              <a:rPr lang="en-US" sz="2000" dirty="0">
                <a:latin typeface="Lato" panose="020B0604020202020204" charset="0"/>
              </a:rPr>
              <a:t>//statement outside</a:t>
            </a:r>
          </a:p>
        </p:txBody>
      </p:sp>
      <p:sp>
        <p:nvSpPr>
          <p:cNvPr id="4" name="TextBox 3">
            <a:extLst>
              <a:ext uri="{FF2B5EF4-FFF2-40B4-BE49-F238E27FC236}">
                <a16:creationId xmlns:a16="http://schemas.microsoft.com/office/drawing/2014/main" id="{910C2F26-B6E9-DB7F-9EC7-92E3C9C29AAC}"/>
              </a:ext>
            </a:extLst>
          </p:cNvPr>
          <p:cNvSpPr txBox="1"/>
          <p:nvPr/>
        </p:nvSpPr>
        <p:spPr>
          <a:xfrm>
            <a:off x="0" y="4796135"/>
            <a:ext cx="9143999" cy="830997"/>
          </a:xfrm>
          <a:prstGeom prst="rect">
            <a:avLst/>
          </a:prstGeom>
          <a:noFill/>
        </p:spPr>
        <p:txBody>
          <a:bodyPr wrap="square">
            <a:spAutoFit/>
          </a:bodyPr>
          <a:lstStyle/>
          <a:p>
            <a:pPr marL="285750" indent="-285750">
              <a:buFont typeface="Wingdings" panose="05000000000000000000" pitchFamily="2" charset="2"/>
              <a:buChar char="§"/>
            </a:pPr>
            <a:r>
              <a:rPr lang="en-US" sz="2400" dirty="0"/>
              <a:t>If the </a:t>
            </a:r>
            <a:r>
              <a:rPr lang="en-US" sz="2400" b="1" dirty="0"/>
              <a:t>expression or condition</a:t>
            </a:r>
            <a:r>
              <a:rPr lang="en-US" sz="2400" dirty="0"/>
              <a:t> returns </a:t>
            </a:r>
            <a:r>
              <a:rPr lang="en-US" sz="2400" b="1" dirty="0"/>
              <a:t>true</a:t>
            </a:r>
            <a:r>
              <a:rPr lang="en-US" sz="2400" dirty="0"/>
              <a:t>, then the </a:t>
            </a:r>
            <a:r>
              <a:rPr lang="en-US" sz="2400" b="1" dirty="0"/>
              <a:t>statements-inside will be executed</a:t>
            </a:r>
            <a:r>
              <a:rPr lang="en-US" sz="2400" dirty="0"/>
              <a:t>, otherwise </a:t>
            </a:r>
            <a:r>
              <a:rPr lang="en-US" sz="2400" b="1" dirty="0"/>
              <a:t>statements-inside will be skipped</a:t>
            </a:r>
            <a:endParaRPr lang="en-IN" sz="2400" dirty="0"/>
          </a:p>
        </p:txBody>
      </p:sp>
    </p:spTree>
    <p:extLst>
      <p:ext uri="{BB962C8B-B14F-4D97-AF65-F5344CB8AC3E}">
        <p14:creationId xmlns:p14="http://schemas.microsoft.com/office/powerpoint/2010/main" val="101622161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a=2;</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switch(a)</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1: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(“one”);</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2: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(“two”);</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case 3: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(“one”);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default: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(“invalid option”);</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dirty="0">
                <a:latin typeface="Courier New" panose="02070309020205020404" pitchFamily="49" charset="0"/>
                <a:cs typeface="Courier New" panose="02070309020205020404" pitchFamily="49" charset="0"/>
              </a:rPr>
              <a:t>Output</a:t>
            </a: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9"/>
            <a:ext cx="2800350" cy="1448473"/>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a) </a:t>
            </a:r>
            <a:r>
              <a:rPr lang="en-US" sz="1500" dirty="0" err="1">
                <a:latin typeface="Courier New" panose="02070309020205020404" pitchFamily="49" charset="0"/>
                <a:cs typeface="Courier New" panose="02070309020205020404" pitchFamily="49" charset="0"/>
              </a:rPr>
              <a:t>onetwothree</a:t>
            </a:r>
            <a:endParaRPr lang="en-US" sz="1500" dirty="0">
              <a:latin typeface="Courier New" panose="02070309020205020404" pitchFamily="49" charset="0"/>
              <a:cs typeface="Courier New" panose="02070309020205020404" pitchFamily="49" charset="0"/>
            </a:endParaRPr>
          </a:p>
          <a:p>
            <a:pPr>
              <a:lnSpc>
                <a:spcPct val="150000"/>
              </a:lnSpc>
            </a:pPr>
            <a:r>
              <a:rPr lang="en-US" sz="1500" dirty="0">
                <a:latin typeface="Courier New" panose="02070309020205020404" pitchFamily="49" charset="0"/>
                <a:cs typeface="Courier New" panose="02070309020205020404" pitchFamily="49" charset="0"/>
              </a:rPr>
              <a:t>2 b) </a:t>
            </a:r>
            <a:r>
              <a:rPr lang="en-US" sz="1500" dirty="0" err="1">
                <a:latin typeface="Courier New" panose="02070309020205020404" pitchFamily="49" charset="0"/>
                <a:cs typeface="Courier New" panose="02070309020205020404" pitchFamily="49" charset="0"/>
              </a:rPr>
              <a:t>invlid</a:t>
            </a:r>
            <a:r>
              <a:rPr lang="en-US" sz="1500" dirty="0">
                <a:latin typeface="Courier New" panose="02070309020205020404" pitchFamily="49" charset="0"/>
                <a:cs typeface="Courier New" panose="02070309020205020404" pitchFamily="49" charset="0"/>
              </a:rPr>
              <a:t> option</a:t>
            </a:r>
          </a:p>
          <a:p>
            <a:pPr>
              <a:lnSpc>
                <a:spcPct val="150000"/>
              </a:lnSpc>
            </a:pPr>
            <a:r>
              <a:rPr lang="en-US" sz="1500" dirty="0">
                <a:latin typeface="Courier New" panose="02070309020205020404" pitchFamily="49" charset="0"/>
                <a:cs typeface="Courier New" panose="02070309020205020404" pitchFamily="49" charset="0"/>
              </a:rPr>
              <a:t>3 c) one two</a:t>
            </a:r>
          </a:p>
          <a:p>
            <a:pPr>
              <a:lnSpc>
                <a:spcPct val="150000"/>
              </a:lnSpc>
            </a:pPr>
            <a:r>
              <a:rPr lang="en-US" sz="1500" dirty="0">
                <a:latin typeface="Courier New" panose="02070309020205020404" pitchFamily="49" charset="0"/>
                <a:cs typeface="Courier New" panose="02070309020205020404" pitchFamily="49" charset="0"/>
              </a:rPr>
              <a:t>4 d) None of these</a:t>
            </a: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35654" y="2187616"/>
            <a:ext cx="357188" cy="331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261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main()</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float a=1.1;</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double b=1.1;</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if(a==b)</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(“Equal”);</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else</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(“Not equal”);</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b="1" dirty="0">
                <a:latin typeface="Courier New" panose="02070309020205020404" pitchFamily="49" charset="0"/>
                <a:cs typeface="Courier New" panose="02070309020205020404" pitchFamily="49" charset="0"/>
              </a:rPr>
              <a:t>Comments</a:t>
            </a:r>
            <a:endParaRPr lang="en-US" sz="1875" dirty="0">
              <a:latin typeface="Courier New" panose="02070309020205020404" pitchFamily="49" charset="0"/>
              <a:cs typeface="Courier New" panose="02070309020205020404" pitchFamily="49" charset="0"/>
            </a:endParaRP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8"/>
            <a:ext cx="2800350" cy="1794722"/>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a) Equal</a:t>
            </a:r>
          </a:p>
          <a:p>
            <a:pPr>
              <a:lnSpc>
                <a:spcPct val="150000"/>
              </a:lnSpc>
            </a:pPr>
            <a:r>
              <a:rPr lang="en-US" sz="1500" dirty="0">
                <a:latin typeface="Courier New" panose="02070309020205020404" pitchFamily="49" charset="0"/>
                <a:cs typeface="Courier New" panose="02070309020205020404" pitchFamily="49" charset="0"/>
              </a:rPr>
              <a:t>2 b) Not equal</a:t>
            </a:r>
          </a:p>
          <a:p>
            <a:pPr>
              <a:lnSpc>
                <a:spcPct val="150000"/>
              </a:lnSpc>
            </a:pPr>
            <a:r>
              <a:rPr lang="en-US" sz="1500" dirty="0">
                <a:latin typeface="Courier New" panose="02070309020205020404" pitchFamily="49" charset="0"/>
                <a:cs typeface="Courier New" panose="02070309020205020404" pitchFamily="49" charset="0"/>
              </a:rPr>
              <a:t>3 c) Void </a:t>
            </a:r>
          </a:p>
          <a:p>
            <a:pPr>
              <a:lnSpc>
                <a:spcPct val="150000"/>
              </a:lnSpc>
            </a:pPr>
            <a:r>
              <a:rPr lang="en-US" sz="1500" dirty="0">
                <a:latin typeface="Courier New" panose="02070309020205020404" pitchFamily="49" charset="0"/>
                <a:cs typeface="Courier New" panose="02070309020205020404" pitchFamily="49" charset="0"/>
              </a:rPr>
              <a:t>4 d) float</a:t>
            </a: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28658" y="1436346"/>
            <a:ext cx="431305" cy="40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0223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9936306A-33BA-4782-AA65-4CCAB46676B6}"/>
              </a:ext>
            </a:extLst>
          </p:cNvPr>
          <p:cNvSpPr/>
          <p:nvPr/>
        </p:nvSpPr>
        <p:spPr>
          <a:xfrm>
            <a:off x="-3688" y="5314950"/>
            <a:ext cx="9144001"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5" name="Rectangle 44">
            <a:extLst>
              <a:ext uri="{FF2B5EF4-FFF2-40B4-BE49-F238E27FC236}">
                <a16:creationId xmlns:a16="http://schemas.microsoft.com/office/drawing/2014/main" id="{E4A9EB63-79D5-4617-BE6B-1B3CCF6955CA}"/>
              </a:ext>
            </a:extLst>
          </p:cNvPr>
          <p:cNvSpPr/>
          <p:nvPr/>
        </p:nvSpPr>
        <p:spPr>
          <a:xfrm>
            <a:off x="3687" y="56578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2" name="Rectangle 1">
            <a:extLst>
              <a:ext uri="{FF2B5EF4-FFF2-40B4-BE49-F238E27FC236}">
                <a16:creationId xmlns:a16="http://schemas.microsoft.com/office/drawing/2014/main" id="{030C06C5-6685-4170-BADF-FF6009F3B825}"/>
              </a:ext>
            </a:extLst>
          </p:cNvPr>
          <p:cNvSpPr/>
          <p:nvPr/>
        </p:nvSpPr>
        <p:spPr>
          <a:xfrm>
            <a:off x="0" y="857250"/>
            <a:ext cx="9132939"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1875" b="1" dirty="0">
                <a:latin typeface="Courier New" panose="02070309020205020404" pitchFamily="49" charset="0"/>
                <a:cs typeface="Courier New" panose="02070309020205020404" pitchFamily="49" charset="0"/>
              </a:rPr>
              <a:t>              Code</a:t>
            </a:r>
          </a:p>
        </p:txBody>
      </p:sp>
      <p:sp>
        <p:nvSpPr>
          <p:cNvPr id="16" name="Rectangle 15">
            <a:extLst>
              <a:ext uri="{FF2B5EF4-FFF2-40B4-BE49-F238E27FC236}">
                <a16:creationId xmlns:a16="http://schemas.microsoft.com/office/drawing/2014/main" id="{2B976B02-6958-4119-B17A-5F4408B90C2F}"/>
              </a:ext>
            </a:extLst>
          </p:cNvPr>
          <p:cNvSpPr/>
          <p:nvPr/>
        </p:nvSpPr>
        <p:spPr>
          <a:xfrm>
            <a:off x="-3688" y="1200150"/>
            <a:ext cx="9147688"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int</a:t>
            </a:r>
            <a:r>
              <a:rPr lang="en-US" sz="1500" dirty="0">
                <a:latin typeface="Courier New" panose="02070309020205020404" pitchFamily="49" charset="0"/>
                <a:cs typeface="Courier New" panose="02070309020205020404" pitchFamily="49" charset="0"/>
              </a:rPr>
              <a:t> x;</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void main()</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if(x)</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(“hi”);</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else</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printf</a:t>
            </a:r>
            <a:r>
              <a:rPr lang="en-US" sz="1500" dirty="0">
                <a:latin typeface="Courier New" panose="02070309020205020404" pitchFamily="49" charset="0"/>
                <a:cs typeface="Courier New" panose="02070309020205020404" pitchFamily="49" charset="0"/>
              </a:rPr>
              <a:t>(“how are u”);</a:t>
            </a:r>
          </a:p>
        </p:txBody>
      </p:sp>
      <p:sp>
        <p:nvSpPr>
          <p:cNvPr id="37" name="Rectangle 36">
            <a:extLst>
              <a:ext uri="{FF2B5EF4-FFF2-40B4-BE49-F238E27FC236}">
                <a16:creationId xmlns:a16="http://schemas.microsoft.com/office/drawing/2014/main" id="{392BA1BF-F77A-4A51-A31F-23E2A912161F}"/>
              </a:ext>
            </a:extLst>
          </p:cNvPr>
          <p:cNvSpPr/>
          <p:nvPr/>
        </p:nvSpPr>
        <p:spPr>
          <a:xfrm>
            <a:off x="0" y="36004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r>
              <a:rPr lang="en-US" sz="1500" dirty="0">
                <a:latin typeface="Courier New" panose="02070309020205020404" pitchFamily="49" charset="0"/>
                <a:cs typeface="Courier New" panose="02070309020205020404" pitchFamily="49" charset="0"/>
              </a:rPr>
              <a:t>	</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0" name="Rectangle 39">
            <a:extLst>
              <a:ext uri="{FF2B5EF4-FFF2-40B4-BE49-F238E27FC236}">
                <a16:creationId xmlns:a16="http://schemas.microsoft.com/office/drawing/2014/main" id="{2B13E311-7EBF-430C-AB0A-ADAD25B5A66E}"/>
              </a:ext>
            </a:extLst>
          </p:cNvPr>
          <p:cNvSpPr/>
          <p:nvPr/>
        </p:nvSpPr>
        <p:spPr>
          <a:xfrm>
            <a:off x="0" y="4629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41" name="Rectangle 40">
            <a:extLst>
              <a:ext uri="{FF2B5EF4-FFF2-40B4-BE49-F238E27FC236}">
                <a16:creationId xmlns:a16="http://schemas.microsoft.com/office/drawing/2014/main" id="{8BD79F16-C8E8-4FC0-AF79-31D94CC30EBD}"/>
              </a:ext>
            </a:extLst>
          </p:cNvPr>
          <p:cNvSpPr/>
          <p:nvPr/>
        </p:nvSpPr>
        <p:spPr>
          <a:xfrm>
            <a:off x="3687" y="4972050"/>
            <a:ext cx="9136626"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endParaRPr lang="en-US" sz="1500" dirty="0">
              <a:latin typeface="Courier New" panose="02070309020205020404" pitchFamily="49" charset="0"/>
              <a:cs typeface="Courier New" panose="02070309020205020404" pitchFamily="49" charset="0"/>
            </a:endParaRPr>
          </a:p>
        </p:txBody>
      </p:sp>
      <p:sp>
        <p:nvSpPr>
          <p:cNvPr id="5" name="Rectangle 4">
            <a:extLst>
              <a:ext uri="{FF2B5EF4-FFF2-40B4-BE49-F238E27FC236}">
                <a16:creationId xmlns:a16="http://schemas.microsoft.com/office/drawing/2014/main" id="{8074A68A-EF41-4347-957C-08644B53820C}"/>
              </a:ext>
            </a:extLst>
          </p:cNvPr>
          <p:cNvSpPr/>
          <p:nvPr/>
        </p:nvSpPr>
        <p:spPr>
          <a:xfrm>
            <a:off x="6115050" y="857250"/>
            <a:ext cx="3025263" cy="5143500"/>
          </a:xfrm>
          <a:prstGeom prst="rect">
            <a:avLst/>
          </a:prstGeom>
          <a:solidFill>
            <a:schemeClr val="bg1"/>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500">
              <a:latin typeface="Courier New" panose="02070309020205020404" pitchFamily="49" charset="0"/>
              <a:cs typeface="Courier New" panose="02070309020205020404" pitchFamily="49" charset="0"/>
            </a:endParaRPr>
          </a:p>
        </p:txBody>
      </p:sp>
      <p:sp>
        <p:nvSpPr>
          <p:cNvPr id="3" name="Rectangle 2">
            <a:extLst>
              <a:ext uri="{FF2B5EF4-FFF2-40B4-BE49-F238E27FC236}">
                <a16:creationId xmlns:a16="http://schemas.microsoft.com/office/drawing/2014/main" id="{2C284EF9-CAE4-4744-B79C-973C372096D0}"/>
              </a:ext>
            </a:extLst>
          </p:cNvPr>
          <p:cNvSpPr/>
          <p:nvPr/>
        </p:nvSpPr>
        <p:spPr>
          <a:xfrm>
            <a:off x="6115050" y="866445"/>
            <a:ext cx="3036324" cy="380873"/>
          </a:xfrm>
          <a:prstGeom prst="rect">
            <a:avLst/>
          </a:prstGeom>
        </p:spPr>
        <p:txBody>
          <a:bodyPr wrap="square">
            <a:spAutoFit/>
          </a:bodyPr>
          <a:lstStyle/>
          <a:p>
            <a:pPr algn="ctr"/>
            <a:r>
              <a:rPr lang="en-US" sz="1875" b="1" dirty="0">
                <a:latin typeface="Courier New" panose="02070309020205020404" pitchFamily="49" charset="0"/>
                <a:cs typeface="Courier New" panose="02070309020205020404" pitchFamily="49" charset="0"/>
              </a:rPr>
              <a:t>Comments</a:t>
            </a:r>
            <a:endParaRPr lang="en-US" sz="1875" dirty="0">
              <a:latin typeface="Courier New" panose="02070309020205020404" pitchFamily="49" charset="0"/>
              <a:cs typeface="Courier New" panose="02070309020205020404" pitchFamily="49" charset="0"/>
            </a:endParaRPr>
          </a:p>
        </p:txBody>
      </p:sp>
      <p:sp>
        <p:nvSpPr>
          <p:cNvPr id="24" name="TextBox 23">
            <a:extLst>
              <a:ext uri="{FF2B5EF4-FFF2-40B4-BE49-F238E27FC236}">
                <a16:creationId xmlns:a16="http://schemas.microsoft.com/office/drawing/2014/main" id="{2E27CB22-0386-4BC2-9A50-01AB40744F57}"/>
              </a:ext>
            </a:extLst>
          </p:cNvPr>
          <p:cNvSpPr txBox="1"/>
          <p:nvPr/>
        </p:nvSpPr>
        <p:spPr>
          <a:xfrm>
            <a:off x="6115050" y="1122068"/>
            <a:ext cx="2800350" cy="1794722"/>
          </a:xfrm>
          <a:prstGeom prst="rect">
            <a:avLst/>
          </a:prstGeom>
          <a:noFill/>
        </p:spPr>
        <p:txBody>
          <a:bodyPr wrap="square" rtlCol="0">
            <a:spAutoFit/>
          </a:bodyPr>
          <a:lstStyle/>
          <a:p>
            <a:pPr>
              <a:lnSpc>
                <a:spcPct val="150000"/>
              </a:lnSpc>
            </a:pPr>
            <a:r>
              <a:rPr lang="en-US" sz="1500" dirty="0">
                <a:latin typeface="Courier New" panose="02070309020205020404" pitchFamily="49" charset="0"/>
                <a:cs typeface="Courier New" panose="02070309020205020404" pitchFamily="49" charset="0"/>
              </a:rPr>
              <a:t>1 a) hi</a:t>
            </a:r>
          </a:p>
          <a:p>
            <a:pPr>
              <a:lnSpc>
                <a:spcPct val="150000"/>
              </a:lnSpc>
            </a:pPr>
            <a:r>
              <a:rPr lang="en-US" sz="1500" dirty="0">
                <a:latin typeface="Courier New" panose="02070309020205020404" pitchFamily="49" charset="0"/>
                <a:cs typeface="Courier New" panose="02070309020205020404" pitchFamily="49" charset="0"/>
              </a:rPr>
              <a:t>2 b) hi how are u</a:t>
            </a:r>
          </a:p>
          <a:p>
            <a:pPr>
              <a:lnSpc>
                <a:spcPct val="150000"/>
              </a:lnSpc>
            </a:pPr>
            <a:r>
              <a:rPr lang="en-US" sz="1500" dirty="0">
                <a:latin typeface="Courier New" panose="02070309020205020404" pitchFamily="49" charset="0"/>
                <a:cs typeface="Courier New" panose="02070309020205020404" pitchFamily="49" charset="0"/>
              </a:rPr>
              <a:t>3 c) hi </a:t>
            </a:r>
          </a:p>
          <a:p>
            <a:pPr>
              <a:lnSpc>
                <a:spcPct val="150000"/>
              </a:lnSpc>
            </a:pPr>
            <a:r>
              <a:rPr lang="en-US" sz="1500" dirty="0">
                <a:latin typeface="Courier New" panose="02070309020205020404" pitchFamily="49" charset="0"/>
                <a:cs typeface="Courier New" panose="02070309020205020404" pitchFamily="49" charset="0"/>
              </a:rPr>
              <a:t>4 d) how are u</a:t>
            </a:r>
          </a:p>
          <a:p>
            <a:pPr>
              <a:lnSpc>
                <a:spcPct val="150000"/>
              </a:lnSpc>
            </a:pPr>
            <a:endParaRPr lang="en-US" sz="1500" dirty="0">
              <a:latin typeface="Courier New" panose="02070309020205020404" pitchFamily="49" charset="0"/>
              <a:cs typeface="Courier New" panose="02070309020205020404" pitchFamily="49" charset="0"/>
            </a:endParaRPr>
          </a:p>
        </p:txBody>
      </p:sp>
      <p:sp>
        <p:nvSpPr>
          <p:cNvPr id="23" name="TextBox 22">
            <a:extLst>
              <a:ext uri="{FF2B5EF4-FFF2-40B4-BE49-F238E27FC236}">
                <a16:creationId xmlns:a16="http://schemas.microsoft.com/office/drawing/2014/main" id="{8D4A7BF1-D760-4AE4-95CD-77E7730244BE}"/>
              </a:ext>
            </a:extLst>
          </p:cNvPr>
          <p:cNvSpPr txBox="1"/>
          <p:nvPr/>
        </p:nvSpPr>
        <p:spPr>
          <a:xfrm>
            <a:off x="11061" y="1156511"/>
            <a:ext cx="387475" cy="6642203"/>
          </a:xfrm>
          <a:prstGeom prst="rect">
            <a:avLst/>
          </a:prstGeom>
          <a:noFill/>
        </p:spPr>
        <p:txBody>
          <a:bodyPr wrap="square" rtlCol="0">
            <a:spAutoFit/>
          </a:bodyPr>
          <a:lstStyle/>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7</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8</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9</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10</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11</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12</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13</a:t>
            </a:r>
          </a:p>
          <a:p>
            <a:pPr>
              <a:lnSpc>
                <a:spcPct val="150000"/>
              </a:lnSpc>
            </a:pPr>
            <a:r>
              <a:rPr lang="en-US" sz="1500" b="1" dirty="0">
                <a:solidFill>
                  <a:srgbClr val="FFFF00"/>
                </a:solidFill>
                <a:latin typeface="Courier New" panose="02070309020205020404" pitchFamily="49" charset="0"/>
                <a:cs typeface="Courier New" panose="02070309020205020404" pitchFamily="49" charset="0"/>
              </a:rPr>
              <a:t>14</a:t>
            </a:r>
          </a:p>
        </p:txBody>
      </p:sp>
      <p:pic>
        <p:nvPicPr>
          <p:cNvPr id="25" name="Picture 24" descr="C:\Users\Sangee\Desktop\face\download.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28658" y="2064537"/>
            <a:ext cx="431305" cy="400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8323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30C06C5-6685-4170-BADF-FF6009F3B825}"/>
              </a:ext>
            </a:extLst>
          </p:cNvPr>
          <p:cNvSpPr/>
          <p:nvPr/>
        </p:nvSpPr>
        <p:spPr>
          <a:xfrm>
            <a:off x="0" y="53340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latin typeface="Courier New" panose="02070309020205020404" pitchFamily="49" charset="0"/>
                <a:cs typeface="Courier New" panose="02070309020205020404" pitchFamily="49" charset="0"/>
              </a:rPr>
              <a:t>Code</a:t>
            </a:r>
          </a:p>
        </p:txBody>
      </p:sp>
      <p:sp>
        <p:nvSpPr>
          <p:cNvPr id="16" name="Rectangle 15">
            <a:extLst>
              <a:ext uri="{FF2B5EF4-FFF2-40B4-BE49-F238E27FC236}">
                <a16:creationId xmlns:a16="http://schemas.microsoft.com/office/drawing/2014/main" id="{2B976B02-6958-4119-B17A-5F4408B90C2F}"/>
              </a:ext>
            </a:extLst>
          </p:cNvPr>
          <p:cNvSpPr/>
          <p:nvPr/>
        </p:nvSpPr>
        <p:spPr>
          <a:xfrm>
            <a:off x="0" y="12001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#include&lt;</a:t>
            </a:r>
            <a:r>
              <a:rPr lang="en-US" sz="2000" dirty="0" err="1">
                <a:solidFill>
                  <a:schemeClr val="bg1"/>
                </a:solidFill>
                <a:latin typeface="Courier New" panose="02070309020205020404" pitchFamily="49" charset="0"/>
                <a:cs typeface="Courier New" panose="02070309020205020404" pitchFamily="49" charset="0"/>
              </a:rPr>
              <a:t>stdio.h</a:t>
            </a:r>
            <a:r>
              <a:rPr lang="en-US" sz="2000" dirty="0">
                <a:solidFill>
                  <a:schemeClr val="bg1"/>
                </a:solidFill>
                <a:latin typeface="Courier New" panose="02070309020205020404" pitchFamily="49" charset="0"/>
                <a:cs typeface="Courier New" panose="02070309020205020404" pitchFamily="49" charset="0"/>
              </a:rPr>
              <a:t>&gt;</a:t>
            </a:r>
          </a:p>
        </p:txBody>
      </p:sp>
      <p:sp>
        <p:nvSpPr>
          <p:cNvPr id="31" name="Rectangle 30">
            <a:extLst>
              <a:ext uri="{FF2B5EF4-FFF2-40B4-BE49-F238E27FC236}">
                <a16:creationId xmlns:a16="http://schemas.microsoft.com/office/drawing/2014/main" id="{BDEE69A0-4C96-495B-844B-B51AD6FB6BEC}"/>
              </a:ext>
            </a:extLst>
          </p:cNvPr>
          <p:cNvSpPr/>
          <p:nvPr/>
        </p:nvSpPr>
        <p:spPr>
          <a:xfrm>
            <a:off x="0" y="1543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chemeClr val="bg1"/>
                </a:solidFill>
                <a:latin typeface="Courier New" panose="02070309020205020404" pitchFamily="49" charset="0"/>
                <a:cs typeface="Courier New" panose="02070309020205020404" pitchFamily="49" charset="0"/>
              </a:rPr>
              <a:t>  </a:t>
            </a:r>
            <a:r>
              <a:rPr lang="en-US" sz="2000" dirty="0" err="1">
                <a:solidFill>
                  <a:schemeClr val="bg1"/>
                </a:solidFill>
                <a:latin typeface="Courier New" panose="02070309020205020404" pitchFamily="49" charset="0"/>
                <a:cs typeface="Courier New" panose="02070309020205020404" pitchFamily="49" charset="0"/>
              </a:rPr>
              <a:t>int</a:t>
            </a:r>
            <a:r>
              <a:rPr lang="en-US" sz="2000" dirty="0">
                <a:solidFill>
                  <a:schemeClr val="bg1"/>
                </a:solidFill>
                <a:latin typeface="Courier New" panose="02070309020205020404" pitchFamily="49" charset="0"/>
                <a:cs typeface="Courier New" panose="02070309020205020404" pitchFamily="49" charset="0"/>
              </a:rPr>
              <a:t> main()</a:t>
            </a:r>
          </a:p>
        </p:txBody>
      </p:sp>
      <p:sp>
        <p:nvSpPr>
          <p:cNvPr id="32" name="Rectangle 31">
            <a:extLst>
              <a:ext uri="{FF2B5EF4-FFF2-40B4-BE49-F238E27FC236}">
                <a16:creationId xmlns:a16="http://schemas.microsoft.com/office/drawing/2014/main" id="{06D17A24-E131-43CA-9AAB-3EBBF4464991}"/>
              </a:ext>
            </a:extLst>
          </p:cNvPr>
          <p:cNvSpPr/>
          <p:nvPr/>
        </p:nvSpPr>
        <p:spPr>
          <a:xfrm>
            <a:off x="0" y="18859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chemeClr val="bg1"/>
                </a:solidFill>
                <a:latin typeface="Courier New" panose="02070309020205020404" pitchFamily="49" charset="0"/>
                <a:cs typeface="Courier New" panose="02070309020205020404" pitchFamily="49" charset="0"/>
              </a:rPr>
              <a:t>  {</a:t>
            </a:r>
          </a:p>
        </p:txBody>
      </p:sp>
      <p:sp>
        <p:nvSpPr>
          <p:cNvPr id="33" name="Rectangle 32">
            <a:extLst>
              <a:ext uri="{FF2B5EF4-FFF2-40B4-BE49-F238E27FC236}">
                <a16:creationId xmlns:a16="http://schemas.microsoft.com/office/drawing/2014/main" id="{58A78835-D285-4C29-BBE2-2D089573DDCA}"/>
              </a:ext>
            </a:extLst>
          </p:cNvPr>
          <p:cNvSpPr/>
          <p:nvPr/>
        </p:nvSpPr>
        <p:spPr>
          <a:xfrm>
            <a:off x="0" y="22288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chemeClr val="bg1"/>
                </a:solidFill>
                <a:latin typeface="Courier New" panose="02070309020205020404" pitchFamily="49" charset="0"/>
                <a:cs typeface="Courier New" panose="02070309020205020404" pitchFamily="49" charset="0"/>
              </a:rPr>
              <a:t>      </a:t>
            </a:r>
            <a:r>
              <a:rPr lang="en-US" sz="2000" dirty="0" err="1">
                <a:solidFill>
                  <a:schemeClr val="bg1"/>
                </a:solidFill>
                <a:latin typeface="Courier New" panose="02070309020205020404" pitchFamily="49" charset="0"/>
                <a:cs typeface="Courier New" panose="02070309020205020404" pitchFamily="49" charset="0"/>
              </a:rPr>
              <a:t>int</a:t>
            </a:r>
            <a:r>
              <a:rPr lang="en-US" sz="2000" dirty="0">
                <a:solidFill>
                  <a:schemeClr val="bg1"/>
                </a:solidFill>
                <a:latin typeface="Courier New" panose="02070309020205020404" pitchFamily="49" charset="0"/>
                <a:cs typeface="Courier New" panose="02070309020205020404" pitchFamily="49" charset="0"/>
              </a:rPr>
              <a:t> h1, h2;</a:t>
            </a:r>
          </a:p>
        </p:txBody>
      </p:sp>
      <p:sp>
        <p:nvSpPr>
          <p:cNvPr id="34" name="Rectangle 33">
            <a:extLst>
              <a:ext uri="{FF2B5EF4-FFF2-40B4-BE49-F238E27FC236}">
                <a16:creationId xmlns:a16="http://schemas.microsoft.com/office/drawing/2014/main" id="{18B9FA3D-661F-4154-837C-FCEFCBDCD0BF}"/>
              </a:ext>
            </a:extLst>
          </p:cNvPr>
          <p:cNvSpPr/>
          <p:nvPr/>
        </p:nvSpPr>
        <p:spPr>
          <a:xfrm>
            <a:off x="0" y="25717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rgbClr val="F05136"/>
                </a:solidFill>
                <a:latin typeface="Courier New" panose="02070309020205020404" pitchFamily="49" charset="0"/>
                <a:cs typeface="Courier New" panose="02070309020205020404" pitchFamily="49" charset="0"/>
              </a:rPr>
              <a:t>    </a:t>
            </a:r>
            <a:r>
              <a:rPr lang="en-US" sz="2000" dirty="0" err="1">
                <a:solidFill>
                  <a:schemeClr val="bg1"/>
                </a:solidFill>
                <a:latin typeface="Courier New" panose="02070309020205020404" pitchFamily="49" charset="0"/>
                <a:cs typeface="Courier New" panose="02070309020205020404" pitchFamily="49" charset="0"/>
              </a:rPr>
              <a:t>scanf</a:t>
            </a:r>
            <a:r>
              <a:rPr lang="en-US" sz="2000" dirty="0">
                <a:solidFill>
                  <a:schemeClr val="bg1"/>
                </a:solidFill>
                <a:latin typeface="Courier New" panose="02070309020205020404" pitchFamily="49" charset="0"/>
                <a:cs typeface="Courier New" panose="02070309020205020404" pitchFamily="49" charset="0"/>
              </a:rPr>
              <a:t>(“%d”, &amp;h1);</a:t>
            </a:r>
          </a:p>
        </p:txBody>
      </p:sp>
      <p:sp>
        <p:nvSpPr>
          <p:cNvPr id="35" name="Rectangle 34">
            <a:extLst>
              <a:ext uri="{FF2B5EF4-FFF2-40B4-BE49-F238E27FC236}">
                <a16:creationId xmlns:a16="http://schemas.microsoft.com/office/drawing/2014/main" id="{836F580A-3648-487F-A968-D43CEAF34F33}"/>
              </a:ext>
            </a:extLst>
          </p:cNvPr>
          <p:cNvSpPr/>
          <p:nvPr/>
        </p:nvSpPr>
        <p:spPr>
          <a:xfrm>
            <a:off x="0" y="29146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err="1">
                <a:solidFill>
                  <a:schemeClr val="bg1"/>
                </a:solidFill>
                <a:latin typeface="Courier New" panose="02070309020205020404" pitchFamily="49" charset="0"/>
                <a:cs typeface="Courier New" panose="02070309020205020404" pitchFamily="49" charset="0"/>
              </a:rPr>
              <a:t>scanf</a:t>
            </a:r>
            <a:r>
              <a:rPr lang="en-US" sz="2000" dirty="0">
                <a:solidFill>
                  <a:schemeClr val="bg1"/>
                </a:solidFill>
                <a:latin typeface="Courier New" panose="02070309020205020404" pitchFamily="49" charset="0"/>
                <a:cs typeface="Courier New" panose="02070309020205020404" pitchFamily="49" charset="0"/>
              </a:rPr>
              <a:t>(“%d”, &amp;h2);</a:t>
            </a:r>
          </a:p>
        </p:txBody>
      </p:sp>
      <p:sp>
        <p:nvSpPr>
          <p:cNvPr id="36" name="Rectangle 35">
            <a:extLst>
              <a:ext uri="{FF2B5EF4-FFF2-40B4-BE49-F238E27FC236}">
                <a16:creationId xmlns:a16="http://schemas.microsoft.com/office/drawing/2014/main" id="{8FFEC722-0C34-462C-BEEF-287DEF29767E}"/>
              </a:ext>
            </a:extLst>
          </p:cNvPr>
          <p:cNvSpPr/>
          <p:nvPr/>
        </p:nvSpPr>
        <p:spPr>
          <a:xfrm>
            <a:off x="0" y="32575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rgbClr val="F05136"/>
                </a:solidFill>
                <a:latin typeface="Courier New" panose="02070309020205020404" pitchFamily="49" charset="0"/>
                <a:cs typeface="Courier New" panose="02070309020205020404" pitchFamily="49" charset="0"/>
              </a:rPr>
              <a:t>    </a:t>
            </a:r>
            <a:r>
              <a:rPr lang="en-US" sz="2000" b="1" dirty="0">
                <a:solidFill>
                  <a:srgbClr val="FF0000"/>
                </a:solidFill>
                <a:highlight>
                  <a:srgbClr val="FFFF00"/>
                </a:highlight>
                <a:latin typeface="Courier New" panose="02070309020205020404" pitchFamily="49" charset="0"/>
                <a:cs typeface="Courier New" panose="02070309020205020404" pitchFamily="49" charset="0"/>
              </a:rPr>
              <a:t>if( h1 &gt; h2)     //checks for </a:t>
            </a:r>
            <a:r>
              <a:rPr lang="en-US" sz="2000" b="1" dirty="0" err="1">
                <a:solidFill>
                  <a:srgbClr val="FF0000"/>
                </a:solidFill>
                <a:highlight>
                  <a:srgbClr val="FFFF00"/>
                </a:highlight>
                <a:latin typeface="Courier New" panose="02070309020205020404" pitchFamily="49" charset="0"/>
                <a:cs typeface="Courier New" panose="02070309020205020404" pitchFamily="49" charset="0"/>
              </a:rPr>
              <a:t>condtion</a:t>
            </a:r>
            <a:endParaRPr lang="en-US" sz="2000" b="1" dirty="0">
              <a:solidFill>
                <a:srgbClr val="FF0000"/>
              </a:solidFill>
              <a:highlight>
                <a:srgbClr val="FFFF00"/>
              </a:highlight>
              <a:latin typeface="Courier New" panose="02070309020205020404" pitchFamily="49" charset="0"/>
              <a:cs typeface="Courier New" panose="02070309020205020404" pitchFamily="49" charset="0"/>
            </a:endParaRPr>
          </a:p>
        </p:txBody>
      </p:sp>
      <p:sp>
        <p:nvSpPr>
          <p:cNvPr id="37" name="Rectangle 36">
            <a:extLst>
              <a:ext uri="{FF2B5EF4-FFF2-40B4-BE49-F238E27FC236}">
                <a16:creationId xmlns:a16="http://schemas.microsoft.com/office/drawing/2014/main" id="{392BA1BF-F77A-4A51-A31F-23E2A912161F}"/>
              </a:ext>
            </a:extLst>
          </p:cNvPr>
          <p:cNvSpPr/>
          <p:nvPr/>
        </p:nvSpPr>
        <p:spPr>
          <a:xfrm>
            <a:off x="0" y="3616037"/>
            <a:ext cx="9144000" cy="311727"/>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rgbClr val="FF0000"/>
                </a:solidFill>
                <a:highlight>
                  <a:srgbClr val="FFFF00"/>
                </a:highlight>
                <a:latin typeface="Courier New" panose="02070309020205020404" pitchFamily="49" charset="0"/>
                <a:cs typeface="Courier New" panose="02070309020205020404" pitchFamily="49" charset="0"/>
              </a:rPr>
              <a:t>{</a:t>
            </a:r>
          </a:p>
        </p:txBody>
      </p:sp>
      <p:sp>
        <p:nvSpPr>
          <p:cNvPr id="38" name="Rectangle 37">
            <a:extLst>
              <a:ext uri="{FF2B5EF4-FFF2-40B4-BE49-F238E27FC236}">
                <a16:creationId xmlns:a16="http://schemas.microsoft.com/office/drawing/2014/main" id="{BDDD948E-1856-437F-8D51-4ED976676EEB}"/>
              </a:ext>
            </a:extLst>
          </p:cNvPr>
          <p:cNvSpPr/>
          <p:nvPr/>
        </p:nvSpPr>
        <p:spPr>
          <a:xfrm>
            <a:off x="0" y="394335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FF0000"/>
                </a:solidFill>
                <a:latin typeface="Courier New" panose="02070309020205020404" pitchFamily="49" charset="0"/>
                <a:cs typeface="Courier New" panose="02070309020205020404" pitchFamily="49" charset="0"/>
              </a:rPr>
              <a:t>       </a:t>
            </a:r>
            <a:r>
              <a:rPr lang="en-US" sz="2000" dirty="0">
                <a:solidFill>
                  <a:srgbClr val="FF0000"/>
                </a:solidFill>
                <a:highlight>
                  <a:srgbClr val="FFFF00"/>
                </a:highlight>
                <a:latin typeface="Courier New" panose="02070309020205020404" pitchFamily="49" charset="0"/>
                <a:cs typeface="Courier New" panose="02070309020205020404" pitchFamily="49" charset="0"/>
              </a:rPr>
              <a:t>printf(“</a:t>
            </a:r>
            <a:r>
              <a:rPr lang="en-US" sz="2000" b="1" dirty="0">
                <a:solidFill>
                  <a:srgbClr val="FF0000"/>
                </a:solidFill>
                <a:highlight>
                  <a:srgbClr val="FFFF00"/>
                </a:highlight>
                <a:latin typeface="Courier New" panose="02070309020205020404" pitchFamily="49" charset="0"/>
                <a:cs typeface="Courier New" panose="02070309020205020404" pitchFamily="49" charset="0"/>
              </a:rPr>
              <a:t>Person 1 is taller</a:t>
            </a:r>
            <a:r>
              <a:rPr lang="en-US" sz="2000" dirty="0">
                <a:solidFill>
                  <a:srgbClr val="FF0000"/>
                </a:solidFill>
                <a:highlight>
                  <a:srgbClr val="FFFF00"/>
                </a:highlight>
                <a:latin typeface="Courier New" panose="02070309020205020404" pitchFamily="49" charset="0"/>
                <a:cs typeface="Courier New" panose="02070309020205020404" pitchFamily="49" charset="0"/>
              </a:rPr>
              <a:t>”); //executes if true</a:t>
            </a:r>
          </a:p>
        </p:txBody>
      </p:sp>
      <p:sp>
        <p:nvSpPr>
          <p:cNvPr id="39" name="Rectangle 38">
            <a:extLst>
              <a:ext uri="{FF2B5EF4-FFF2-40B4-BE49-F238E27FC236}">
                <a16:creationId xmlns:a16="http://schemas.microsoft.com/office/drawing/2014/main" id="{45539D98-A6AE-4C69-B359-30F7357B35DF}"/>
              </a:ext>
            </a:extLst>
          </p:cNvPr>
          <p:cNvSpPr/>
          <p:nvPr/>
        </p:nvSpPr>
        <p:spPr>
          <a:xfrm>
            <a:off x="0" y="42862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rgbClr val="FF0000"/>
                </a:solidFill>
                <a:highlight>
                  <a:srgbClr val="FFFF00"/>
                </a:highlight>
                <a:latin typeface="Courier New" panose="02070309020205020404" pitchFamily="49" charset="0"/>
                <a:cs typeface="Courier New" panose="02070309020205020404" pitchFamily="49" charset="0"/>
              </a:rPr>
              <a:t>}</a:t>
            </a:r>
          </a:p>
        </p:txBody>
      </p:sp>
      <p:sp>
        <p:nvSpPr>
          <p:cNvPr id="46" name="TextBox 45">
            <a:extLst>
              <a:ext uri="{FF2B5EF4-FFF2-40B4-BE49-F238E27FC236}">
                <a16:creationId xmlns:a16="http://schemas.microsoft.com/office/drawing/2014/main" id="{7AAF869B-898F-421F-B05D-8B5FACAAFB9D}"/>
              </a:ext>
            </a:extLst>
          </p:cNvPr>
          <p:cNvSpPr txBox="1"/>
          <p:nvPr/>
        </p:nvSpPr>
        <p:spPr>
          <a:xfrm>
            <a:off x="11061" y="1156511"/>
            <a:ext cx="387475" cy="3747180"/>
          </a:xfrm>
          <a:prstGeom prst="rect">
            <a:avLst/>
          </a:prstGeom>
          <a:noFill/>
        </p:spPr>
        <p:txBody>
          <a:bodyPr wrap="square" rtlCol="0">
            <a:spAutoFit/>
          </a:bodyPr>
          <a:lstStyle/>
          <a:p>
            <a:pPr>
              <a:lnSpc>
                <a:spcPct val="150000"/>
              </a:lnSpc>
            </a:pPr>
            <a:r>
              <a:rPr lang="en-US" sz="2000" b="1" dirty="0">
                <a:solidFill>
                  <a:srgbClr val="FFFF00"/>
                </a:solidFill>
                <a:latin typeface="Courier New" panose="02070309020205020404" pitchFamily="49" charset="0"/>
                <a:cs typeface="Courier New" panose="02070309020205020404" pitchFamily="49" charset="0"/>
              </a:rPr>
              <a:t>1</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2</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3</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4</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5</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6</a:t>
            </a:r>
          </a:p>
          <a:p>
            <a:pPr>
              <a:lnSpc>
                <a:spcPct val="150000"/>
              </a:lnSpc>
            </a:pPr>
            <a:r>
              <a:rPr lang="en-US" sz="2000" b="1" dirty="0">
                <a:solidFill>
                  <a:srgbClr val="FFFF00"/>
                </a:solidFill>
                <a:latin typeface="Courier New" panose="02070309020205020404" pitchFamily="49" charset="0"/>
                <a:cs typeface="Courier New" panose="02070309020205020404" pitchFamily="49" charset="0"/>
              </a:rPr>
              <a:t>7</a:t>
            </a:r>
          </a:p>
          <a:p>
            <a:pPr>
              <a:lnSpc>
                <a:spcPct val="150000"/>
              </a:lnSpc>
            </a:pPr>
            <a:endParaRPr lang="en-US" sz="2000" b="1" dirty="0">
              <a:solidFill>
                <a:srgbClr val="FFFF00"/>
              </a:solidFill>
              <a:latin typeface="Courier New" panose="02070309020205020404" pitchFamily="49" charset="0"/>
              <a:cs typeface="Courier New" panose="02070309020205020404" pitchFamily="49" charset="0"/>
            </a:endParaRPr>
          </a:p>
        </p:txBody>
      </p:sp>
      <p:sp>
        <p:nvSpPr>
          <p:cNvPr id="6" name="Rectangle 5">
            <a:extLst>
              <a:ext uri="{FF2B5EF4-FFF2-40B4-BE49-F238E27FC236}">
                <a16:creationId xmlns:a16="http://schemas.microsoft.com/office/drawing/2014/main" id="{3689309A-3322-DF56-903D-501FBCC0605B}"/>
              </a:ext>
            </a:extLst>
          </p:cNvPr>
          <p:cNvSpPr/>
          <p:nvPr/>
        </p:nvSpPr>
        <p:spPr>
          <a:xfrm>
            <a:off x="0" y="472440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rgbClr val="F05136"/>
                </a:solidFill>
                <a:latin typeface="Courier New" panose="02070309020205020404" pitchFamily="49" charset="0"/>
                <a:cs typeface="Courier New" panose="02070309020205020404" pitchFamily="49" charset="0"/>
              </a:rPr>
              <a:t>    </a:t>
            </a:r>
            <a:r>
              <a:rPr lang="en-US" sz="2000" b="1" dirty="0">
                <a:solidFill>
                  <a:srgbClr val="FF0000"/>
                </a:solidFill>
                <a:highlight>
                  <a:srgbClr val="FFFF00"/>
                </a:highlight>
                <a:latin typeface="Courier New" panose="02070309020205020404" pitchFamily="49" charset="0"/>
                <a:cs typeface="Courier New" panose="02070309020205020404" pitchFamily="49" charset="0"/>
              </a:rPr>
              <a:t>if( h2 &gt; h1)     //checks for </a:t>
            </a:r>
            <a:r>
              <a:rPr lang="en-US" sz="2000" b="1" dirty="0" err="1">
                <a:solidFill>
                  <a:srgbClr val="FF0000"/>
                </a:solidFill>
                <a:highlight>
                  <a:srgbClr val="FFFF00"/>
                </a:highlight>
                <a:latin typeface="Courier New" panose="02070309020205020404" pitchFamily="49" charset="0"/>
                <a:cs typeface="Courier New" panose="02070309020205020404" pitchFamily="49" charset="0"/>
              </a:rPr>
              <a:t>condtion</a:t>
            </a:r>
            <a:endParaRPr lang="en-US" sz="2000" b="1" dirty="0">
              <a:solidFill>
                <a:srgbClr val="FF0000"/>
              </a:solidFill>
              <a:highlight>
                <a:srgbClr val="FFFF00"/>
              </a:highlight>
              <a:latin typeface="Courier New" panose="02070309020205020404" pitchFamily="49" charset="0"/>
              <a:cs typeface="Courier New" panose="02070309020205020404" pitchFamily="49" charset="0"/>
            </a:endParaRPr>
          </a:p>
        </p:txBody>
      </p:sp>
      <p:sp>
        <p:nvSpPr>
          <p:cNvPr id="7" name="Rectangle 6">
            <a:extLst>
              <a:ext uri="{FF2B5EF4-FFF2-40B4-BE49-F238E27FC236}">
                <a16:creationId xmlns:a16="http://schemas.microsoft.com/office/drawing/2014/main" id="{C0B73D02-7BCA-2E01-4B75-713145FE1254}"/>
              </a:ext>
            </a:extLst>
          </p:cNvPr>
          <p:cNvSpPr/>
          <p:nvPr/>
        </p:nvSpPr>
        <p:spPr>
          <a:xfrm>
            <a:off x="0" y="5082887"/>
            <a:ext cx="9144000" cy="311727"/>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rgbClr val="FF0000"/>
                </a:solidFill>
                <a:highlight>
                  <a:srgbClr val="FFFF00"/>
                </a:highlight>
                <a:latin typeface="Courier New" panose="02070309020205020404" pitchFamily="49" charset="0"/>
                <a:cs typeface="Courier New" panose="02070309020205020404" pitchFamily="49" charset="0"/>
              </a:rPr>
              <a:t>{</a:t>
            </a:r>
          </a:p>
        </p:txBody>
      </p:sp>
      <p:sp>
        <p:nvSpPr>
          <p:cNvPr id="8" name="Rectangle 7">
            <a:extLst>
              <a:ext uri="{FF2B5EF4-FFF2-40B4-BE49-F238E27FC236}">
                <a16:creationId xmlns:a16="http://schemas.microsoft.com/office/drawing/2014/main" id="{CC350A9B-6EFF-91E5-FFF7-8ED328B5716C}"/>
              </a:ext>
            </a:extLst>
          </p:cNvPr>
          <p:cNvSpPr/>
          <p:nvPr/>
        </p:nvSpPr>
        <p:spPr>
          <a:xfrm>
            <a:off x="0" y="5410200"/>
            <a:ext cx="9144000" cy="342900"/>
          </a:xfrm>
          <a:prstGeom prst="rect">
            <a:avLst/>
          </a:prstGeom>
          <a:solidFill>
            <a:srgbClr val="3D3D3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FF0000"/>
                </a:solidFill>
                <a:latin typeface="Courier New" panose="02070309020205020404" pitchFamily="49" charset="0"/>
                <a:cs typeface="Courier New" panose="02070309020205020404" pitchFamily="49" charset="0"/>
              </a:rPr>
              <a:t>       </a:t>
            </a:r>
            <a:r>
              <a:rPr lang="en-US" sz="2000" dirty="0">
                <a:solidFill>
                  <a:srgbClr val="FF0000"/>
                </a:solidFill>
                <a:highlight>
                  <a:srgbClr val="FFFF00"/>
                </a:highlight>
                <a:latin typeface="Courier New" panose="02070309020205020404" pitchFamily="49" charset="0"/>
                <a:cs typeface="Courier New" panose="02070309020205020404" pitchFamily="49" charset="0"/>
              </a:rPr>
              <a:t>printf(“</a:t>
            </a:r>
            <a:r>
              <a:rPr lang="en-US" sz="2000" b="1" dirty="0">
                <a:solidFill>
                  <a:srgbClr val="FF0000"/>
                </a:solidFill>
                <a:highlight>
                  <a:srgbClr val="FFFF00"/>
                </a:highlight>
                <a:latin typeface="Courier New" panose="02070309020205020404" pitchFamily="49" charset="0"/>
                <a:cs typeface="Courier New" panose="02070309020205020404" pitchFamily="49" charset="0"/>
              </a:rPr>
              <a:t>Person 2 is taller</a:t>
            </a:r>
            <a:r>
              <a:rPr lang="en-US" sz="2000" dirty="0">
                <a:solidFill>
                  <a:srgbClr val="FF0000"/>
                </a:solidFill>
                <a:highlight>
                  <a:srgbClr val="FFFF00"/>
                </a:highlight>
                <a:latin typeface="Courier New" panose="02070309020205020404" pitchFamily="49" charset="0"/>
                <a:cs typeface="Courier New" panose="02070309020205020404" pitchFamily="49" charset="0"/>
              </a:rPr>
              <a:t>”); //executes if true</a:t>
            </a:r>
          </a:p>
        </p:txBody>
      </p:sp>
      <p:sp>
        <p:nvSpPr>
          <p:cNvPr id="9" name="Rectangle 8">
            <a:extLst>
              <a:ext uri="{FF2B5EF4-FFF2-40B4-BE49-F238E27FC236}">
                <a16:creationId xmlns:a16="http://schemas.microsoft.com/office/drawing/2014/main" id="{BD861547-FD26-3907-6681-677F1B2AE2E9}"/>
              </a:ext>
            </a:extLst>
          </p:cNvPr>
          <p:cNvSpPr/>
          <p:nvPr/>
        </p:nvSpPr>
        <p:spPr>
          <a:xfrm>
            <a:off x="0" y="605790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rgbClr val="FF0000"/>
                </a:solidFill>
                <a:highlight>
                  <a:srgbClr val="FFFF00"/>
                </a:highlight>
                <a:latin typeface="Courier New" panose="02070309020205020404" pitchFamily="49" charset="0"/>
                <a:cs typeface="Courier New" panose="02070309020205020404" pitchFamily="49" charset="0"/>
              </a:rPr>
              <a:t>}</a:t>
            </a:r>
          </a:p>
        </p:txBody>
      </p:sp>
      <p:sp>
        <p:nvSpPr>
          <p:cNvPr id="10" name="Rectangle 9">
            <a:extLst>
              <a:ext uri="{FF2B5EF4-FFF2-40B4-BE49-F238E27FC236}">
                <a16:creationId xmlns:a16="http://schemas.microsoft.com/office/drawing/2014/main" id="{2F7D62E5-243C-DCF5-0ACE-B62D9474FC6B}"/>
              </a:ext>
            </a:extLst>
          </p:cNvPr>
          <p:cNvSpPr/>
          <p:nvPr/>
        </p:nvSpPr>
        <p:spPr>
          <a:xfrm>
            <a:off x="11061" y="6115050"/>
            <a:ext cx="9144000" cy="3429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1"/>
            <a:r>
              <a:rPr lang="en-US" sz="2000" dirty="0">
                <a:solidFill>
                  <a:srgbClr val="7030A0"/>
                </a:solidFill>
                <a:latin typeface="Courier New" panose="02070309020205020404" pitchFamily="49" charset="0"/>
                <a:cs typeface="Courier New" panose="02070309020205020404" pitchFamily="49" charset="0"/>
              </a:rPr>
              <a:t>  </a:t>
            </a:r>
            <a:r>
              <a:rPr lang="en-US" sz="2000" dirty="0">
                <a:solidFill>
                  <a:schemeClr val="bg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545452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743E5A-EDDD-2141-96C3-735AFD723A8B}"/>
              </a:ext>
            </a:extLst>
          </p:cNvPr>
          <p:cNvSpPr>
            <a:spLocks noGrp="1"/>
          </p:cNvSpPr>
          <p:nvPr>
            <p:ph type="title"/>
          </p:nvPr>
        </p:nvSpPr>
        <p:spPr/>
        <p:txBody>
          <a:bodyPr/>
          <a:lstStyle/>
          <a:p>
            <a:r>
              <a:rPr lang="en-IN" dirty="0"/>
              <a:t>Assignment Questions</a:t>
            </a:r>
          </a:p>
        </p:txBody>
      </p:sp>
      <p:sp>
        <p:nvSpPr>
          <p:cNvPr id="3" name="Content Placeholder 2">
            <a:extLst>
              <a:ext uri="{FF2B5EF4-FFF2-40B4-BE49-F238E27FC236}">
                <a16:creationId xmlns:a16="http://schemas.microsoft.com/office/drawing/2014/main" id="{479A3321-D8A4-3708-E922-880A4DDA94CE}"/>
              </a:ext>
            </a:extLst>
          </p:cNvPr>
          <p:cNvSpPr>
            <a:spLocks noGrp="1"/>
          </p:cNvSpPr>
          <p:nvPr>
            <p:ph idx="1"/>
          </p:nvPr>
        </p:nvSpPr>
        <p:spPr/>
        <p:txBody>
          <a:bodyPr/>
          <a:lstStyle/>
          <a:p>
            <a:r>
              <a:rPr lang="en-US" b="1" i="0" dirty="0">
                <a:solidFill>
                  <a:srgbClr val="222222"/>
                </a:solidFill>
                <a:effectLst/>
                <a:latin typeface="Muli"/>
              </a:rPr>
              <a:t>Write the Program to find maximum of two numbers  using simple if.</a:t>
            </a:r>
          </a:p>
          <a:p>
            <a:r>
              <a:rPr lang="en-US" b="1" dirty="0">
                <a:solidFill>
                  <a:srgbClr val="222222"/>
                </a:solidFill>
                <a:latin typeface="Muli"/>
              </a:rPr>
              <a:t>What is the output of the following</a:t>
            </a:r>
          </a:p>
          <a:p>
            <a:pPr marL="600075" lvl="2" indent="0">
              <a:buNone/>
            </a:pPr>
            <a:r>
              <a:rPr lang="en-US" b="1" dirty="0">
                <a:solidFill>
                  <a:srgbClr val="222222"/>
                </a:solidFill>
                <a:latin typeface="Muli"/>
              </a:rPr>
              <a:t>i</a:t>
            </a:r>
            <a:r>
              <a:rPr lang="en-US" b="1" i="0" dirty="0">
                <a:solidFill>
                  <a:srgbClr val="222222"/>
                </a:solidFill>
                <a:effectLst/>
                <a:latin typeface="Muli"/>
              </a:rPr>
              <a:t>f(1)</a:t>
            </a:r>
          </a:p>
          <a:p>
            <a:pPr marL="600075" lvl="2" indent="0">
              <a:buNone/>
            </a:pPr>
            <a:r>
              <a:rPr lang="en-US" b="1" dirty="0">
                <a:solidFill>
                  <a:srgbClr val="222222"/>
                </a:solidFill>
                <a:latin typeface="Muli"/>
              </a:rPr>
              <a:t>{</a:t>
            </a:r>
          </a:p>
          <a:p>
            <a:pPr marL="600075" lvl="2" indent="0">
              <a:buNone/>
            </a:pPr>
            <a:r>
              <a:rPr lang="en-US" b="1" i="0" dirty="0">
                <a:solidFill>
                  <a:srgbClr val="222222"/>
                </a:solidFill>
                <a:effectLst/>
                <a:latin typeface="Muli"/>
              </a:rPr>
              <a:t>print(“True”);</a:t>
            </a:r>
          </a:p>
          <a:p>
            <a:pPr marL="600075" lvl="2" indent="0">
              <a:buNone/>
            </a:pPr>
            <a:r>
              <a:rPr lang="en-US" b="1" dirty="0">
                <a:solidFill>
                  <a:srgbClr val="222222"/>
                </a:solidFill>
                <a:latin typeface="Muli"/>
              </a:rPr>
              <a:t>}</a:t>
            </a:r>
            <a:endParaRPr lang="en-US" b="1" i="0" dirty="0">
              <a:solidFill>
                <a:srgbClr val="222222"/>
              </a:solidFill>
              <a:effectLst/>
              <a:latin typeface="Muli"/>
            </a:endParaRPr>
          </a:p>
          <a:p>
            <a:endParaRPr lang="en-IN" dirty="0"/>
          </a:p>
        </p:txBody>
      </p:sp>
    </p:spTree>
    <p:extLst>
      <p:ext uri="{BB962C8B-B14F-4D97-AF65-F5344CB8AC3E}">
        <p14:creationId xmlns:p14="http://schemas.microsoft.com/office/powerpoint/2010/main" val="1681731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A635DAA-35C4-4438-9D75-515C2C193139}"/>
              </a:ext>
            </a:extLst>
          </p:cNvPr>
          <p:cNvSpPr txBox="1"/>
          <p:nvPr/>
        </p:nvSpPr>
        <p:spPr>
          <a:xfrm>
            <a:off x="256512" y="298281"/>
            <a:ext cx="8464125" cy="611706"/>
          </a:xfrm>
          <a:prstGeom prst="rect">
            <a:avLst/>
          </a:prstGeom>
          <a:noFill/>
        </p:spPr>
        <p:txBody>
          <a:bodyPr wrap="square" rtlCol="0">
            <a:spAutoFit/>
          </a:bodyPr>
          <a:lstStyle/>
          <a:p>
            <a:r>
              <a:rPr lang="en-US" sz="3375" b="1" dirty="0">
                <a:latin typeface="Nunito Sans" panose="00000500000000000000" pitchFamily="2" charset="0"/>
              </a:rPr>
              <a:t>if – else statement</a:t>
            </a:r>
          </a:p>
        </p:txBody>
      </p:sp>
      <p:sp>
        <p:nvSpPr>
          <p:cNvPr id="18" name="Rectangle 17">
            <a:extLst>
              <a:ext uri="{FF2B5EF4-FFF2-40B4-BE49-F238E27FC236}">
                <a16:creationId xmlns:a16="http://schemas.microsoft.com/office/drawing/2014/main" id="{203ACC38-BFE0-4396-8C90-BA70E8E3A4A1}"/>
              </a:ext>
            </a:extLst>
          </p:cNvPr>
          <p:cNvSpPr/>
          <p:nvPr/>
        </p:nvSpPr>
        <p:spPr>
          <a:xfrm>
            <a:off x="324393" y="1053248"/>
            <a:ext cx="596139" cy="43330"/>
          </a:xfrm>
          <a:prstGeom prst="rect">
            <a:avLst/>
          </a:prstGeom>
          <a:solidFill>
            <a:srgbClr val="F051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TextBox 7">
            <a:extLst>
              <a:ext uri="{FF2B5EF4-FFF2-40B4-BE49-F238E27FC236}">
                <a16:creationId xmlns:a16="http://schemas.microsoft.com/office/drawing/2014/main" id="{6373F422-781C-4385-84E3-34EDBC7AB3E7}"/>
              </a:ext>
            </a:extLst>
          </p:cNvPr>
          <p:cNvSpPr txBox="1"/>
          <p:nvPr/>
        </p:nvSpPr>
        <p:spPr>
          <a:xfrm>
            <a:off x="244688" y="1437348"/>
            <a:ext cx="8328361" cy="380873"/>
          </a:xfrm>
          <a:prstGeom prst="rect">
            <a:avLst/>
          </a:prstGeom>
          <a:noFill/>
        </p:spPr>
        <p:txBody>
          <a:bodyPr wrap="square" rtlCol="0">
            <a:spAutoFit/>
          </a:bodyPr>
          <a:lstStyle/>
          <a:p>
            <a:r>
              <a:rPr lang="en-US" sz="1875" dirty="0">
                <a:latin typeface="Nunito Sans SemiBold" pitchFamily="2" charset="0"/>
              </a:rPr>
              <a:t>Syntax:</a:t>
            </a:r>
          </a:p>
        </p:txBody>
      </p:sp>
      <p:sp>
        <p:nvSpPr>
          <p:cNvPr id="12" name="TextBox 11"/>
          <p:cNvSpPr txBox="1"/>
          <p:nvPr/>
        </p:nvSpPr>
        <p:spPr>
          <a:xfrm>
            <a:off x="358552" y="1981200"/>
            <a:ext cx="5737448" cy="2862322"/>
          </a:xfrm>
          <a:prstGeom prst="rect">
            <a:avLst/>
          </a:prstGeom>
          <a:noFill/>
        </p:spPr>
        <p:txBody>
          <a:bodyPr wrap="square" rtlCol="0">
            <a:spAutoFit/>
          </a:bodyPr>
          <a:lstStyle/>
          <a:p>
            <a:r>
              <a:rPr lang="en-US" sz="2000" b="1" dirty="0">
                <a:latin typeface="Nunito Sans Light" pitchFamily="2" charset="0"/>
              </a:rPr>
              <a:t>if(condition)</a:t>
            </a:r>
          </a:p>
          <a:p>
            <a:r>
              <a:rPr lang="en-US" sz="2000" dirty="0">
                <a:latin typeface="Nunito Sans Light" pitchFamily="2" charset="0"/>
              </a:rPr>
              <a:t>{  </a:t>
            </a:r>
          </a:p>
          <a:p>
            <a:r>
              <a:rPr lang="en-US" sz="2000" b="1" dirty="0">
                <a:latin typeface="Nunito Sans Light" pitchFamily="2" charset="0"/>
              </a:rPr>
              <a:t>   </a:t>
            </a:r>
            <a:r>
              <a:rPr lang="en-US" sz="2000" b="1" dirty="0">
                <a:highlight>
                  <a:srgbClr val="FFFF00"/>
                </a:highlight>
                <a:latin typeface="Nunito Sans Light" pitchFamily="2" charset="0"/>
              </a:rPr>
              <a:t> //block1</a:t>
            </a:r>
            <a:r>
              <a:rPr lang="en-US" sz="2000" dirty="0">
                <a:latin typeface="Nunito Sans Light" pitchFamily="2" charset="0"/>
              </a:rPr>
              <a:t>: code to be executed if condition is true </a:t>
            </a:r>
          </a:p>
          <a:p>
            <a:r>
              <a:rPr lang="en-US" sz="2000" dirty="0">
                <a:latin typeface="Nunito Sans Light" pitchFamily="2" charset="0"/>
              </a:rPr>
              <a:t>}</a:t>
            </a:r>
          </a:p>
          <a:p>
            <a:r>
              <a:rPr lang="en-US" sz="2000" dirty="0">
                <a:latin typeface="Nunito Sans Light" pitchFamily="2" charset="0"/>
              </a:rPr>
              <a:t>else</a:t>
            </a:r>
          </a:p>
          <a:p>
            <a:r>
              <a:rPr lang="en-US" sz="2000" dirty="0">
                <a:latin typeface="Nunito Sans Light" pitchFamily="2" charset="0"/>
              </a:rPr>
              <a:t>{  </a:t>
            </a:r>
          </a:p>
          <a:p>
            <a:r>
              <a:rPr lang="en-US" sz="2000" b="1" dirty="0">
                <a:latin typeface="Nunito Sans Light" pitchFamily="2" charset="0"/>
              </a:rPr>
              <a:t>//block2: </a:t>
            </a:r>
            <a:r>
              <a:rPr lang="en-US" sz="2000" dirty="0">
                <a:latin typeface="Nunito Sans Light" pitchFamily="2" charset="0"/>
              </a:rPr>
              <a:t>code to be executed if condition is false</a:t>
            </a:r>
          </a:p>
          <a:p>
            <a:r>
              <a:rPr lang="en-US" sz="2000" dirty="0">
                <a:latin typeface="Nunito Sans Light" pitchFamily="2" charset="0"/>
              </a:rPr>
              <a:t>  </a:t>
            </a:r>
          </a:p>
          <a:p>
            <a:r>
              <a:rPr lang="en-US" sz="2000" dirty="0">
                <a:latin typeface="Nunito Sans Light" pitchFamily="2" charset="0"/>
              </a:rPr>
              <a:t>}</a:t>
            </a:r>
          </a:p>
        </p:txBody>
      </p:sp>
      <p:sp>
        <p:nvSpPr>
          <p:cNvPr id="3" name="TextBox 2">
            <a:extLst>
              <a:ext uri="{FF2B5EF4-FFF2-40B4-BE49-F238E27FC236}">
                <a16:creationId xmlns:a16="http://schemas.microsoft.com/office/drawing/2014/main" id="{F68E7419-3526-AEEE-EF38-610FE4581FDB}"/>
              </a:ext>
            </a:extLst>
          </p:cNvPr>
          <p:cNvSpPr txBox="1"/>
          <p:nvPr/>
        </p:nvSpPr>
        <p:spPr>
          <a:xfrm>
            <a:off x="236805" y="5645561"/>
            <a:ext cx="8907195" cy="752514"/>
          </a:xfrm>
          <a:prstGeom prst="rect">
            <a:avLst/>
          </a:prstGeom>
          <a:noFill/>
        </p:spPr>
        <p:txBody>
          <a:bodyPr wrap="square">
            <a:spAutoFit/>
          </a:bodyPr>
          <a:lstStyle/>
          <a:p>
            <a:pPr marL="285750" indent="-285750">
              <a:lnSpc>
                <a:spcPct val="110000"/>
              </a:lnSpc>
              <a:buFont typeface="Arial" panose="020B0604020202020204" pitchFamily="34" charset="0"/>
              <a:buChar char="•"/>
            </a:pPr>
            <a:r>
              <a:rPr lang="en-US" sz="2000" dirty="0"/>
              <a:t>If the expression is true, the statement-block1 is executed, else statement-block1 is skipped and statement-block2 is executed..</a:t>
            </a:r>
            <a:endParaRPr lang="en-IN" sz="2000" dirty="0"/>
          </a:p>
        </p:txBody>
      </p:sp>
    </p:spTree>
    <p:extLst>
      <p:ext uri="{BB962C8B-B14F-4D97-AF65-F5344CB8AC3E}">
        <p14:creationId xmlns:p14="http://schemas.microsoft.com/office/powerpoint/2010/main" val="2168168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2">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2846</TotalTime>
  <Words>5250</Words>
  <Application>Microsoft Office PowerPoint</Application>
  <PresentationFormat>On-screen Show (4:3)</PresentationFormat>
  <Paragraphs>1420</Paragraphs>
  <Slides>62</Slides>
  <Notes>54</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62</vt:i4>
      </vt:variant>
    </vt:vector>
  </HeadingPairs>
  <TitlesOfParts>
    <vt:vector size="77" baseType="lpstr">
      <vt:lpstr>Nunito Sans SemiBold</vt:lpstr>
      <vt:lpstr>Calibri</vt:lpstr>
      <vt:lpstr>Nunito Sans Light</vt:lpstr>
      <vt:lpstr>Muli</vt:lpstr>
      <vt:lpstr>inter-regular</vt:lpstr>
      <vt:lpstr>Source Sans Pro</vt:lpstr>
      <vt:lpstr>Arial</vt:lpstr>
      <vt:lpstr>Wingdings</vt:lpstr>
      <vt:lpstr>erdana</vt:lpstr>
      <vt:lpstr>Times New Roman</vt:lpstr>
      <vt:lpstr>Lato</vt:lpstr>
      <vt:lpstr>Nunito Sans</vt:lpstr>
      <vt:lpstr>Nunito</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Assignment 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Assignment Questions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FACE-45</dc:creator>
  <cp:lastModifiedBy>naveench</cp:lastModifiedBy>
  <cp:revision>319</cp:revision>
  <dcterms:created xsi:type="dcterms:W3CDTF">2006-08-16T00:00:00Z</dcterms:created>
  <dcterms:modified xsi:type="dcterms:W3CDTF">2023-01-19T06:22:38Z</dcterms:modified>
</cp:coreProperties>
</file>